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3"/>
  </p:notesMasterIdLst>
  <p:handoutMasterIdLst>
    <p:handoutMasterId r:id="rId34"/>
  </p:handoutMasterIdLst>
  <p:sldIdLst>
    <p:sldId id="256" r:id="rId5"/>
    <p:sldId id="377" r:id="rId6"/>
    <p:sldId id="360" r:id="rId7"/>
    <p:sldId id="380" r:id="rId8"/>
    <p:sldId id="379" r:id="rId9"/>
    <p:sldId id="366" r:id="rId10"/>
    <p:sldId id="367" r:id="rId11"/>
    <p:sldId id="372" r:id="rId12"/>
    <p:sldId id="373" r:id="rId13"/>
    <p:sldId id="378" r:id="rId14"/>
    <p:sldId id="361" r:id="rId15"/>
    <p:sldId id="365" r:id="rId16"/>
    <p:sldId id="374" r:id="rId17"/>
    <p:sldId id="368" r:id="rId18"/>
    <p:sldId id="346" r:id="rId19"/>
    <p:sldId id="362" r:id="rId20"/>
    <p:sldId id="381" r:id="rId21"/>
    <p:sldId id="348" r:id="rId22"/>
    <p:sldId id="376" r:id="rId23"/>
    <p:sldId id="349" r:id="rId24"/>
    <p:sldId id="350" r:id="rId25"/>
    <p:sldId id="351" r:id="rId26"/>
    <p:sldId id="369" r:id="rId27"/>
    <p:sldId id="371" r:id="rId28"/>
    <p:sldId id="352" r:id="rId29"/>
    <p:sldId id="370" r:id="rId30"/>
    <p:sldId id="375" r:id="rId31"/>
    <p:sldId id="353" r:id="rId32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58" autoAdjust="0"/>
    <p:restoredTop sz="96063" autoAdjust="0"/>
  </p:normalViewPr>
  <p:slideViewPr>
    <p:cSldViewPr snapToGrid="0" showGuides="1">
      <p:cViewPr varScale="1">
        <p:scale>
          <a:sx n="100" d="100"/>
          <a:sy n="100" d="100"/>
        </p:scale>
        <p:origin x="398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6064" y="22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6/15/2026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6/15/2026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525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427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BC5B836D-F5F5-5444-BE54-FF91A5A923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6A2074BF-D29D-4B4D-BF57-D23F792C7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A8148BF0-4E54-0540-BCBF-83186E6B95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21AB87DC-A98E-4049-A4F2-0DEB75BA33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04C1A88A-BDB1-0846-BE6D-0544D39D81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A55D97EF-B3A2-744F-98BB-13F3F6FE2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E9EAE79-76A2-E948-8BA4-67B92A346E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18321320-AA1B-E047-B340-718E4ED962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953C2E40-4E19-8843-B44A-482E73887A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0E2665D2-D0D0-EB40-B745-4564EA1865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F35DDE2A-750A-914B-B214-EE9444CF3A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3F22E1FB-0CFC-6B49-A94B-55FC85791E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5A329E-A9A2-E149-9CDD-03DAF92C0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56">
            <a:extLst>
              <a:ext uri="{FF2B5EF4-FFF2-40B4-BE49-F238E27FC236}">
                <a16:creationId xmlns:a16="http://schemas.microsoft.com/office/drawing/2014/main" id="{BDCDA64D-8043-2640-9CCF-5C99998F4C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18939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7B1543-14D8-A941-AF62-9CE373665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567238-4D22-9C4C-863E-90B8E166B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B06D67-5A3B-714E-90C1-66A7825D6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EE01FD-138D-4943-8801-4849D54F7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76B085-C104-2A42-8A31-4445D0F2847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pics-controls.org/" TargetMode="Externa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tiff"/><Relationship Id="rId2" Type="http://schemas.openxmlformats.org/officeDocument/2006/relationships/hyperlink" Target="https://epics-controls.org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40.emf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pics-controls.org/" TargetMode="External"/><Relationship Id="rId2" Type="http://schemas.openxmlformats.org/officeDocument/2006/relationships/hyperlink" Target="https://epics.anl.gov/" TargetMode="Externa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7.tiff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s.anl.gov/epics/tech-talk/2012/msg02113.php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s.anl.gov/epics/tech-talk/2012/msg02113.php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C:/Users/pricardofc/Pictures/CSStudio-UserManual-OPI-Image/HardwareMonitorControlOPI-Image.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file:////C:/Users/pricardofc/Pictures/CSStudio-UserManual-OPI-Image/StateMachinePlOperOPI-Image.png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978729"/>
          </a:xfrm>
        </p:spPr>
        <p:txBody>
          <a:bodyPr/>
          <a:lstStyle/>
          <a:p>
            <a:r>
              <a:rPr lang="en-US" dirty="0"/>
              <a:t>Experimental Physics and Industrial Control System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Kay Kasemir</a:t>
            </a:r>
          </a:p>
          <a:p>
            <a:endParaRPr lang="en-US" dirty="0"/>
          </a:p>
          <a:p>
            <a:r>
              <a:rPr lang="en-US"/>
              <a:t>July </a:t>
            </a:r>
            <a:r>
              <a:rPr lang="en-US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A877C-D8DB-A84D-8801-4A0DD0395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ORNL SNS Beam 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559EDF-23E0-E24B-9EF9-F6A744A97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809" y="1838739"/>
            <a:ext cx="6634191" cy="4922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7623AF-39E0-C54A-993D-587B3D14B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08" y="941180"/>
            <a:ext cx="5870637" cy="42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4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22AB81A-F220-5841-8DF8-5B04DEB8B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EPICS is not…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13F43-E64B-9249-8B63-A23CFBDFC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One product that you</a:t>
            </a:r>
          </a:p>
          <a:p>
            <a:pPr>
              <a:buFont typeface="Symbol" charset="0"/>
              <a:buChar char="·"/>
              <a:defRPr/>
            </a:pPr>
            <a:r>
              <a:rPr lang="en-US" dirty="0"/>
              <a:t>Install</a:t>
            </a:r>
          </a:p>
          <a:p>
            <a:pPr>
              <a:buFont typeface="Symbol" charset="0"/>
              <a:buChar char="·"/>
              <a:defRPr/>
            </a:pPr>
            <a:r>
              <a:rPr lang="en-US" dirty="0"/>
              <a:t>Run</a:t>
            </a:r>
          </a:p>
          <a:p>
            <a:pPr>
              <a:buFont typeface="Symbol" charset="0"/>
              <a:buChar char="·"/>
              <a:defRPr/>
            </a:pPr>
            <a:r>
              <a:rPr lang="en-US" dirty="0"/>
              <a:t>Done!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F35272FE-8057-5946-9DC0-AA0D861E00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EPICS is a Collaboration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E01515D0-6416-2D4B-A17C-175436B08D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4651" y="762000"/>
            <a:ext cx="8696325" cy="5209822"/>
          </a:xfrm>
        </p:spPr>
        <p:txBody>
          <a:bodyPr/>
          <a:lstStyle/>
          <a:p>
            <a:pPr>
              <a:defRPr/>
            </a:pPr>
            <a:r>
              <a:rPr lang="en-US" altLang="en-US" sz="1800" dirty="0">
                <a:ea typeface="ＭＳ Ｐゴシック" panose="020B0600070205080204" pitchFamily="34" charset="-128"/>
              </a:rPr>
              <a:t>~1989: Started between </a:t>
            </a:r>
          </a:p>
          <a:p>
            <a:pPr lvl="1">
              <a:defRPr/>
            </a:pPr>
            <a:r>
              <a:rPr lang="en-US" altLang="en-US" sz="1600" dirty="0">
                <a:ea typeface="ＭＳ Ｐゴシック" panose="020B0600070205080204" pitchFamily="34" charset="-128"/>
              </a:rPr>
              <a:t>LANL Ground Test Accelerator</a:t>
            </a:r>
          </a:p>
          <a:p>
            <a:pPr lvl="1">
              <a:defRPr/>
            </a:pPr>
            <a:r>
              <a:rPr lang="en-US" altLang="en-US" sz="1600" dirty="0">
                <a:ea typeface="ＭＳ Ｐゴシック" panose="020B0600070205080204" pitchFamily="34" charset="-128"/>
              </a:rPr>
              <a:t>ANL Advanced Photon Source</a:t>
            </a:r>
          </a:p>
          <a:p>
            <a:pPr>
              <a:defRPr/>
            </a:pPr>
            <a:r>
              <a:rPr lang="en-US" altLang="en-US" sz="1800" dirty="0">
                <a:ea typeface="ＭＳ Ｐゴシック" panose="020B0600070205080204" pitchFamily="34" charset="-128"/>
              </a:rPr>
              <a:t>Until 2004: </a:t>
            </a:r>
            <a:r>
              <a:rPr lang="en-US" altLang="en-US" sz="1600" dirty="0">
                <a:ea typeface="ＭＳ Ｐゴシック" panose="020B0600070205080204" pitchFamily="34" charset="-128"/>
              </a:rPr>
              <a:t>License agreement required</a:t>
            </a:r>
          </a:p>
          <a:p>
            <a:pPr lvl="1">
              <a:defRPr/>
            </a:pPr>
            <a:r>
              <a:rPr lang="en-US" altLang="en-US" sz="1600" dirty="0">
                <a:ea typeface="ＭＳ Ｐゴシック" panose="020B0600070205080204" pitchFamily="34" charset="-128"/>
              </a:rPr>
              <a:t>LANL registered &gt;150</a:t>
            </a:r>
          </a:p>
          <a:p>
            <a:pPr>
              <a:defRPr/>
            </a:pPr>
            <a:r>
              <a:rPr lang="en-US" altLang="en-US" sz="1800" dirty="0">
                <a:ea typeface="ＭＳ Ｐゴシック" panose="020B0600070205080204" pitchFamily="34" charset="-128"/>
              </a:rPr>
              <a:t>Now: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600" dirty="0">
                <a:ea typeface="ＭＳ Ｐゴシック" panose="020B0600070205080204" pitchFamily="34" charset="-128"/>
              </a:rPr>
              <a:t>SNS, ANL/APS, BNL, FRIB, SLAC, LANL, JLAB/CEBAF, LBNL,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Fermilab</a:t>
            </a:r>
            <a:r>
              <a:rPr lang="en-US" altLang="en-US" sz="1600" dirty="0">
                <a:ea typeface="ＭＳ Ｐゴシック" panose="020B0600070205080204" pitchFamily="34" charset="-128"/>
              </a:rPr>
              <a:t> D0, Keck &amp; Gemini Telescopes … in the USA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600" dirty="0">
                <a:ea typeface="ＭＳ Ｐゴシック" panose="020B0600070205080204" pitchFamily="34" charset="-128"/>
              </a:rPr>
              <a:t>European Spallation Source in Sweden; Canadian Light Source; DESY, BESSY, .. in Germany; PSI/SLS in Switzerland;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Ganil</a:t>
            </a:r>
            <a:r>
              <a:rPr lang="en-US" altLang="en-US" sz="1600" dirty="0">
                <a:ea typeface="ＭＳ Ｐゴシック" panose="020B0600070205080204" pitchFamily="34" charset="-128"/>
              </a:rPr>
              <a:t>, SACLAY in France; Diamond Light Source and ISIS in England; KEK, J-Parc in Japan; IHEP in China; NSRRC in Taiwan; PLS in South Korea; Australian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Synchroton</a:t>
            </a:r>
            <a:r>
              <a:rPr lang="en-US" altLang="en-US" sz="1600" dirty="0">
                <a:ea typeface="ＭＳ Ｐゴシック" panose="020B0600070205080204" pitchFamily="34" charset="-128"/>
              </a:rPr>
              <a:t>, …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Yearly collaboration meetings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800" dirty="0">
                <a:ea typeface="ＭＳ Ｐゴシック" panose="020B0600070205080204" pitchFamily="34" charset="-128"/>
              </a:rPr>
              <a:t>One each in US and elsewhere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800" dirty="0">
                <a:ea typeface="ＭＳ Ｐゴシック" panose="020B0600070205080204" pitchFamily="34" charset="-128"/>
              </a:rPr>
              <a:t>Typically, &gt;100 people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'Tech-Talk' email reflector usually provides responses within a few hours</a:t>
            </a:r>
            <a:endParaRPr lang="en-US" altLang="en-US" sz="1600" dirty="0">
              <a:ea typeface="ＭＳ Ｐゴシック" panose="020B0600070205080204" pitchFamily="34" charset="-128"/>
            </a:endParaRPr>
          </a:p>
          <a:p>
            <a:pPr lvl="1">
              <a:defRPr/>
            </a:pPr>
            <a:r>
              <a:rPr lang="en-US" altLang="en-US" sz="1600" dirty="0">
                <a:ea typeface="ＭＳ Ｐゴシック" panose="020B0600070205080204" pitchFamily="34" charset="-128"/>
                <a:hlinkClick r:id="rId2"/>
              </a:rPr>
              <a:t>https://epics-controls.org</a:t>
            </a:r>
            <a:endParaRPr lang="en-US" altLang="en-US" sz="1600" dirty="0">
              <a:ea typeface="ＭＳ Ｐゴシック" panose="020B0600070205080204" pitchFamily="34" charset="-128"/>
            </a:endParaRPr>
          </a:p>
          <a:p>
            <a:pPr lvl="1">
              <a:defRPr/>
            </a:pPr>
            <a:r>
              <a:rPr lang="en-US" altLang="en-US" sz="1600" dirty="0">
                <a:ea typeface="ＭＳ Ｐゴシック" panose="020B0600070205080204" pitchFamily="34" charset="-128"/>
              </a:rPr>
              <a:t>Matrix-based chat</a:t>
            </a:r>
          </a:p>
          <a:p>
            <a:pPr lvl="1">
              <a:defRPr/>
            </a:pPr>
            <a:endParaRPr lang="en-US" altLang="en-US" sz="1600" dirty="0">
              <a:ea typeface="ＭＳ Ｐゴシック" panose="020B0600070205080204" pitchFamily="34" charset="-128"/>
            </a:endParaRPr>
          </a:p>
          <a:p>
            <a:pPr marL="457200" lvl="1" indent="0">
              <a:buNone/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FF56D-3395-1E60-A0BC-D9C93B59C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564" y="0"/>
            <a:ext cx="3673633" cy="2748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EA7161-8E69-A9E1-1080-4855F9B20890}"/>
              </a:ext>
            </a:extLst>
          </p:cNvPr>
          <p:cNvSpPr txBox="1"/>
          <p:nvPr/>
        </p:nvSpPr>
        <p:spPr>
          <a:xfrm>
            <a:off x="6689564" y="98045"/>
            <a:ext cx="367363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</a:rPr>
              <a:t>Lifetime Achievement Award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3D7997F6-ED78-7941-8457-F8175BD6DA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5756" y="19881"/>
            <a:ext cx="8980488" cy="53553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https://epics-controls.org</a:t>
            </a:r>
            <a:r>
              <a:rPr lang="en-US" altLang="en-US" dirty="0">
                <a:ea typeface="ＭＳ Ｐゴシック" panose="020B0600070205080204" pitchFamily="34" charset="-128"/>
              </a:rPr>
              <a:t> Meetings</a:t>
            </a:r>
          </a:p>
        </p:txBody>
      </p:sp>
      <p:pic>
        <p:nvPicPr>
          <p:cNvPr id="26626" name="Picture 5" descr="Screen Shot 2013-02-06 at 08.31.50 .png">
            <a:extLst>
              <a:ext uri="{FF2B5EF4-FFF2-40B4-BE49-F238E27FC236}">
                <a16:creationId xmlns:a16="http://schemas.microsoft.com/office/drawing/2014/main" id="{0C5C9115-8275-A24F-BE13-5398247A8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33" y="4775658"/>
            <a:ext cx="1970910" cy="146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86AEAF-C828-5C4B-83A2-428E70D84AEA}"/>
              </a:ext>
            </a:extLst>
          </p:cNvPr>
          <p:cNvSpPr txBox="1">
            <a:spLocks/>
          </p:cNvSpPr>
          <p:nvPr/>
        </p:nvSpPr>
        <p:spPr bwMode="auto">
          <a:xfrm>
            <a:off x="484245" y="4452182"/>
            <a:ext cx="1708150" cy="417513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800" b="1">
                <a:solidFill>
                  <a:srgbClr val="000000"/>
                </a:solidFill>
                <a:latin typeface="+mn-lt"/>
                <a:ea typeface="ＭＳ Ｐゴシック" pitchFamily="22" charset="-128"/>
                <a:cs typeface="ＭＳ Ｐゴシック" pitchFamily="22" charset="-128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sz="24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0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Berlin, 1998</a:t>
            </a:r>
          </a:p>
        </p:txBody>
      </p:sp>
      <p:pic>
        <p:nvPicPr>
          <p:cNvPr id="26628" name="Picture 7" descr="Screen Shot 2013-02-06 at 08.34.37 .png">
            <a:extLst>
              <a:ext uri="{FF2B5EF4-FFF2-40B4-BE49-F238E27FC236}">
                <a16:creationId xmlns:a16="http://schemas.microsoft.com/office/drawing/2014/main" id="{82683BCE-9292-9647-A4DE-34275D27A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3913668"/>
            <a:ext cx="47085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A048CF-54FD-2F42-8CA1-030A295502EE}"/>
              </a:ext>
            </a:extLst>
          </p:cNvPr>
          <p:cNvSpPr txBox="1">
            <a:spLocks/>
          </p:cNvSpPr>
          <p:nvPr/>
        </p:nvSpPr>
        <p:spPr bwMode="auto">
          <a:xfrm>
            <a:off x="6032499" y="3550132"/>
            <a:ext cx="3405188" cy="460375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800" b="1">
                <a:solidFill>
                  <a:srgbClr val="000000"/>
                </a:solidFill>
                <a:latin typeface="+mn-lt"/>
                <a:ea typeface="ＭＳ Ｐゴシック" pitchFamily="22" charset="-128"/>
                <a:cs typeface="ＭＳ Ｐゴシック" pitchFamily="22" charset="-128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sz="24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0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Tzukuba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2000</a:t>
            </a:r>
          </a:p>
        </p:txBody>
      </p:sp>
      <p:pic>
        <p:nvPicPr>
          <p:cNvPr id="26630" name="Picture 3">
            <a:extLst>
              <a:ext uri="{FF2B5EF4-FFF2-40B4-BE49-F238E27FC236}">
                <a16:creationId xmlns:a16="http://schemas.microsoft.com/office/drawing/2014/main" id="{C8387646-A139-6C4A-9C88-229ED2950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3" r="55635" b="33633"/>
          <a:stretch>
            <a:fillRect/>
          </a:stretch>
        </p:blipFill>
        <p:spPr bwMode="auto">
          <a:xfrm>
            <a:off x="2729850" y="4775658"/>
            <a:ext cx="1678833" cy="150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4">
            <a:extLst>
              <a:ext uri="{FF2B5EF4-FFF2-40B4-BE49-F238E27FC236}">
                <a16:creationId xmlns:a16="http://schemas.microsoft.com/office/drawing/2014/main" id="{8BF830B9-7E3F-704C-A604-70BE2FE15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29245" r="5029" b="28038"/>
          <a:stretch>
            <a:fillRect/>
          </a:stretch>
        </p:blipFill>
        <p:spPr bwMode="auto">
          <a:xfrm>
            <a:off x="411162" y="1328217"/>
            <a:ext cx="3672924" cy="139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">
            <a:extLst>
              <a:ext uri="{FF2B5EF4-FFF2-40B4-BE49-F238E27FC236}">
                <a16:creationId xmlns:a16="http://schemas.microsoft.com/office/drawing/2014/main" id="{12EB7E59-AC63-354E-9B39-326D98C57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r="5302"/>
          <a:stretch>
            <a:fillRect/>
          </a:stretch>
        </p:blipFill>
        <p:spPr bwMode="auto">
          <a:xfrm>
            <a:off x="6421438" y="874713"/>
            <a:ext cx="42037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9BF285C-EE9D-C74E-8152-0AA71D7D19DE}"/>
              </a:ext>
            </a:extLst>
          </p:cNvPr>
          <p:cNvSpPr txBox="1">
            <a:spLocks/>
          </p:cNvSpPr>
          <p:nvPr/>
        </p:nvSpPr>
        <p:spPr bwMode="auto">
          <a:xfrm>
            <a:off x="6337300" y="530226"/>
            <a:ext cx="3405188" cy="460375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800" b="1">
                <a:solidFill>
                  <a:srgbClr val="000000"/>
                </a:solidFill>
                <a:latin typeface="+mn-lt"/>
                <a:ea typeface="ＭＳ Ｐゴシック" pitchFamily="22" charset="-128"/>
                <a:cs typeface="ＭＳ Ｐゴシック" pitchFamily="22" charset="-128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sz="24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0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Chicago, 2018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508ECBF-27B2-444D-A128-03A200BAF1E4}"/>
              </a:ext>
            </a:extLst>
          </p:cNvPr>
          <p:cNvSpPr txBox="1">
            <a:spLocks/>
          </p:cNvSpPr>
          <p:nvPr/>
        </p:nvSpPr>
        <p:spPr bwMode="auto">
          <a:xfrm>
            <a:off x="944562" y="753543"/>
            <a:ext cx="3405188" cy="460375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800" b="1">
                <a:solidFill>
                  <a:srgbClr val="000000"/>
                </a:solidFill>
                <a:latin typeface="+mn-lt"/>
                <a:ea typeface="ＭＳ Ｐゴシック" pitchFamily="22" charset="-128"/>
                <a:cs typeface="ＭＳ Ｐゴシック" pitchFamily="22" charset="-128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sz="24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0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Oak Ridge, 2016 &amp; 2024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078455E-50C4-614A-893E-3573636902AB}"/>
              </a:ext>
            </a:extLst>
          </p:cNvPr>
          <p:cNvSpPr txBox="1">
            <a:spLocks/>
          </p:cNvSpPr>
          <p:nvPr/>
        </p:nvSpPr>
        <p:spPr bwMode="auto">
          <a:xfrm>
            <a:off x="9834253" y="4869695"/>
            <a:ext cx="2371689" cy="8540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800" b="1">
                <a:solidFill>
                  <a:srgbClr val="000000"/>
                </a:solidFill>
                <a:latin typeface="+mn-lt"/>
                <a:ea typeface="ＭＳ Ｐゴシック" pitchFamily="22" charset="-128"/>
                <a:cs typeface="ＭＳ Ｐゴシック" pitchFamily="22" charset="-128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sz="24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sz="2000"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charset="0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-100" charset="2"/>
              <a:buChar char="·"/>
              <a:defRPr b="1">
                <a:solidFill>
                  <a:srgbClr val="000000"/>
                </a:solidFill>
                <a:latin typeface="+mn-lt"/>
                <a:ea typeface="ＭＳ Ｐゴシック" pitchFamily="-100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b="0" dirty="0">
                <a:solidFill>
                  <a:schemeClr val="tx1"/>
                </a:solidFill>
              </a:rPr>
              <a:t>…,</a:t>
            </a:r>
          </a:p>
          <a:p>
            <a:pPr marL="0" indent="0">
              <a:buNone/>
              <a:defRPr/>
            </a:pPr>
            <a:r>
              <a:rPr lang="en-US" sz="1800" b="0" dirty="0">
                <a:solidFill>
                  <a:schemeClr val="tx1"/>
                </a:solidFill>
              </a:rPr>
              <a:t>Oxfordshire2025</a:t>
            </a:r>
            <a:br>
              <a:rPr lang="en-US" sz="1800" b="0" dirty="0">
                <a:solidFill>
                  <a:schemeClr val="tx1"/>
                </a:solidFill>
              </a:rPr>
            </a:br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5" name="Picture 4" descr="A large group of people standing outside&#10;&#10;AI-generated content may be incorrect.">
            <a:extLst>
              <a:ext uri="{FF2B5EF4-FFF2-40B4-BE49-F238E27FC236}">
                <a16:creationId xmlns:a16="http://schemas.microsoft.com/office/drawing/2014/main" id="{C8F5C7D7-0E30-EFAA-C3E5-FCA2DE289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3153" y="5802188"/>
            <a:ext cx="4445000" cy="1028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76FD09-C8DE-8BCA-5AFE-78361BA0A5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772" y="2190044"/>
            <a:ext cx="2904198" cy="213906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F48A5BA4-200F-604C-987A-974CF1D67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EPICS is a Toolkit for distributed control systems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E11885A2-2F12-8B4E-A51E-316EAA6D3F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1614" y="1650029"/>
            <a:ext cx="11419468" cy="4344371"/>
          </a:xfrm>
        </p:spPr>
        <p:txBody>
          <a:bodyPr/>
          <a:lstStyle/>
          <a:p>
            <a:pPr marL="0" indent="0"/>
            <a:r>
              <a:rPr lang="en-US" altLang="en-US" dirty="0">
                <a:ea typeface="ＭＳ Ｐゴシック" panose="020B0600070205080204" pitchFamily="34" charset="-128"/>
              </a:rPr>
              <a:t>Front-end: “Input/Output Controller” (IOC)</a:t>
            </a:r>
          </a:p>
          <a:p>
            <a:pPr marL="0" indent="0"/>
            <a:r>
              <a:rPr lang="en-US" altLang="en-US" dirty="0">
                <a:ea typeface="ＭＳ Ｐゴシック" panose="020B0600070205080204" pitchFamily="34" charset="-128"/>
              </a:rPr>
              <a:t>Protocol: Channel Access (PV Access)</a:t>
            </a:r>
          </a:p>
          <a:p>
            <a:pPr marL="0" indent="0"/>
            <a:r>
              <a:rPr lang="en-US" altLang="en-US" dirty="0">
                <a:ea typeface="ＭＳ Ｐゴシック" panose="020B0600070205080204" pitchFamily="34" charset="-128"/>
              </a:rPr>
              <a:t>Clients: Operator displays, alarm system, …</a:t>
            </a:r>
          </a:p>
          <a:p>
            <a:pPr marL="0" indent="0"/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Mostly Portable: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</a:t>
            </a:r>
            <a:r>
              <a:rPr lang="en-US" altLang="en-US" dirty="0" err="1">
                <a:ea typeface="ＭＳ Ｐゴシック" panose="020B0600070205080204" pitchFamily="34" charset="-128"/>
              </a:rPr>
              <a:t>vxWorks</a:t>
            </a:r>
            <a:r>
              <a:rPr lang="en-US" altLang="en-US" dirty="0">
                <a:ea typeface="ＭＳ Ｐゴシック" panose="020B0600070205080204" pitchFamily="34" charset="-128"/>
              </a:rPr>
              <a:t>, RTEMS, Linux, OS X, Windows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Number Placeholder 3">
            <a:extLst>
              <a:ext uri="{FF2B5EF4-FFF2-40B4-BE49-F238E27FC236}">
                <a16:creationId xmlns:a16="http://schemas.microsoft.com/office/drawing/2014/main" id="{ABF2C939-3A72-854F-8964-6A4A81844B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648200" y="6662738"/>
            <a:ext cx="2895600" cy="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B6826ACA-2580-A747-8D3B-D7203E00A3B2}" type="slidenum">
              <a:rPr lang="en-US" altLang="en-US" sz="500" b="0">
                <a:solidFill>
                  <a:schemeClr val="tx2"/>
                </a:solidFill>
                <a:latin typeface="Times New Roman" panose="02020603050405020304" pitchFamily="18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500" b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EE63E3D3-2F2A-C942-9D76-5B65E51918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Distributed</a:t>
            </a:r>
          </a:p>
        </p:txBody>
      </p:sp>
      <p:pic>
        <p:nvPicPr>
          <p:cNvPr id="28675" name="Picture 3" descr="TS-5400_VPT_MeasurementArchitecture-vxi-eng">
            <a:extLst>
              <a:ext uri="{FF2B5EF4-FFF2-40B4-BE49-F238E27FC236}">
                <a16:creationId xmlns:a16="http://schemas.microsoft.com/office/drawing/2014/main" id="{820BC91D-1FBE-254F-853F-85DD50626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4259264"/>
            <a:ext cx="108108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0">
            <a:extLst>
              <a:ext uri="{FF2B5EF4-FFF2-40B4-BE49-F238E27FC236}">
                <a16:creationId xmlns:a16="http://schemas.microsoft.com/office/drawing/2014/main" id="{3654D124-83BD-3B4E-9C4A-0238942DC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9" y="5411789"/>
            <a:ext cx="158908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2">
            <a:extLst>
              <a:ext uri="{FF2B5EF4-FFF2-40B4-BE49-F238E27FC236}">
                <a16:creationId xmlns:a16="http://schemas.microsoft.com/office/drawing/2014/main" id="{EDB32634-A62B-9F4C-A7C5-157C5C770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576889"/>
            <a:ext cx="55403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3">
            <a:extLst>
              <a:ext uri="{FF2B5EF4-FFF2-40B4-BE49-F238E27FC236}">
                <a16:creationId xmlns:a16="http://schemas.microsoft.com/office/drawing/2014/main" id="{A103201D-64E2-414E-B0AE-D82750F72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6" y="2986088"/>
            <a:ext cx="13446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4">
            <a:extLst>
              <a:ext uri="{FF2B5EF4-FFF2-40B4-BE49-F238E27FC236}">
                <a16:creationId xmlns:a16="http://schemas.microsoft.com/office/drawing/2014/main" id="{E8BE50A4-A5A3-F746-9F18-408A3A5CE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6" y="4481513"/>
            <a:ext cx="10636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5">
            <a:extLst>
              <a:ext uri="{FF2B5EF4-FFF2-40B4-BE49-F238E27FC236}">
                <a16:creationId xmlns:a16="http://schemas.microsoft.com/office/drawing/2014/main" id="{EEA7D02F-8CF7-A749-B787-D1E52A40F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1" y="4424363"/>
            <a:ext cx="938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Rectangle 16">
            <a:extLst>
              <a:ext uri="{FF2B5EF4-FFF2-40B4-BE49-F238E27FC236}">
                <a16:creationId xmlns:a16="http://schemas.microsoft.com/office/drawing/2014/main" id="{0C23B700-14B9-F849-96F6-713F6119A6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87513" y="1079501"/>
            <a:ext cx="4932362" cy="5572125"/>
          </a:xfrm>
          <a:noFill/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Operator interface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Services: Archive, …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Front-end IOCs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I/O, PLCs, ..</a:t>
            </a:r>
          </a:p>
        </p:txBody>
      </p:sp>
      <p:sp>
        <p:nvSpPr>
          <p:cNvPr id="28682" name="Line 17">
            <a:extLst>
              <a:ext uri="{FF2B5EF4-FFF2-40B4-BE49-F238E27FC236}">
                <a16:creationId xmlns:a16="http://schemas.microsoft.com/office/drawing/2014/main" id="{713B24BC-56AC-CB4B-83A8-71CD24C0952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3551" y="3049588"/>
            <a:ext cx="12795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683" name="Picture 18">
            <a:extLst>
              <a:ext uri="{FF2B5EF4-FFF2-40B4-BE49-F238E27FC236}">
                <a16:creationId xmlns:a16="http://schemas.microsoft.com/office/drawing/2014/main" id="{0ACF104C-FCD7-0042-8E66-360D95D70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6" y="2809875"/>
            <a:ext cx="13446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Line 19">
            <a:extLst>
              <a:ext uri="{FF2B5EF4-FFF2-40B4-BE49-F238E27FC236}">
                <a16:creationId xmlns:a16="http://schemas.microsoft.com/office/drawing/2014/main" id="{05E16B64-C5AC-E34A-BA94-64B77E9244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3825" y="4160838"/>
            <a:ext cx="410845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Line 20">
            <a:extLst>
              <a:ext uri="{FF2B5EF4-FFF2-40B4-BE49-F238E27FC236}">
                <a16:creationId xmlns:a16="http://schemas.microsoft.com/office/drawing/2014/main" id="{EA5F19E0-7E99-CE4C-AA8F-6C353D051A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0250" y="4151314"/>
            <a:ext cx="0" cy="9842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Line 21">
            <a:extLst>
              <a:ext uri="{FF2B5EF4-FFF2-40B4-BE49-F238E27FC236}">
                <a16:creationId xmlns:a16="http://schemas.microsoft.com/office/drawing/2014/main" id="{65664C2D-91CB-6C4B-A4E4-6288E30EC3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77238" y="4165601"/>
            <a:ext cx="0" cy="20796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Line 22">
            <a:extLst>
              <a:ext uri="{FF2B5EF4-FFF2-40B4-BE49-F238E27FC236}">
                <a16:creationId xmlns:a16="http://schemas.microsoft.com/office/drawing/2014/main" id="{F5120FFF-A712-6C4C-938B-4FC58AC221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01238" y="4156075"/>
            <a:ext cx="0" cy="18573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Line 23">
            <a:extLst>
              <a:ext uri="{FF2B5EF4-FFF2-40B4-BE49-F238E27FC236}">
                <a16:creationId xmlns:a16="http://schemas.microsoft.com/office/drawing/2014/main" id="{FD79C31F-F271-DF41-981D-CC08D04A3073}"/>
              </a:ext>
            </a:extLst>
          </p:cNvPr>
          <p:cNvSpPr>
            <a:spLocks noChangeShapeType="1"/>
          </p:cNvSpPr>
          <p:nvPr/>
        </p:nvSpPr>
        <p:spPr bwMode="auto">
          <a:xfrm>
            <a:off x="9361489" y="2168526"/>
            <a:ext cx="1587" cy="197802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Line 25">
            <a:extLst>
              <a:ext uri="{FF2B5EF4-FFF2-40B4-BE49-F238E27FC236}">
                <a16:creationId xmlns:a16="http://schemas.microsoft.com/office/drawing/2014/main" id="{F68A9120-827A-4448-8F1C-78220DF060D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5065713"/>
            <a:ext cx="0" cy="4349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Line 27">
            <a:extLst>
              <a:ext uri="{FF2B5EF4-FFF2-40B4-BE49-F238E27FC236}">
                <a16:creationId xmlns:a16="http://schemas.microsoft.com/office/drawing/2014/main" id="{26B09078-DB25-444F-A211-22D1FF8570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415338" y="5110164"/>
            <a:ext cx="0" cy="3460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Line 28">
            <a:extLst>
              <a:ext uri="{FF2B5EF4-FFF2-40B4-BE49-F238E27FC236}">
                <a16:creationId xmlns:a16="http://schemas.microsoft.com/office/drawing/2014/main" id="{F26DCC91-02CE-5140-9485-40E353BEBF8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299576" y="5759450"/>
            <a:ext cx="663575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" name="Picture 23" descr="heater_plot.png">
            <a:extLst>
              <a:ext uri="{FF2B5EF4-FFF2-40B4-BE49-F238E27FC236}">
                <a16:creationId xmlns:a16="http://schemas.microsoft.com/office/drawing/2014/main" id="{F4B33479-3F44-C84F-ACA4-BD29E59524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498476"/>
            <a:ext cx="4967288" cy="20748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heater_gui.png">
            <a:extLst>
              <a:ext uri="{FF2B5EF4-FFF2-40B4-BE49-F238E27FC236}">
                <a16:creationId xmlns:a16="http://schemas.microsoft.com/office/drawing/2014/main" id="{E7D6E3D5-DD6B-8943-8769-409A845BD5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6" y="69850"/>
            <a:ext cx="2727325" cy="20256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Picture 49">
            <a:extLst>
              <a:ext uri="{FF2B5EF4-FFF2-40B4-BE49-F238E27FC236}">
                <a16:creationId xmlns:a16="http://schemas.microsoft.com/office/drawing/2014/main" id="{D48E64B9-51C7-CB4D-B3A3-B68B280C9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1587501"/>
            <a:ext cx="27686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5" name="Picture 1" descr="sample.png">
            <a:extLst>
              <a:ext uri="{FF2B5EF4-FFF2-40B4-BE49-F238E27FC236}">
                <a16:creationId xmlns:a16="http://schemas.microsoft.com/office/drawing/2014/main" id="{68EE7C25-7B4B-4A4F-8832-3F193587B8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9" y="5354639"/>
            <a:ext cx="102393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Line 25">
            <a:extLst>
              <a:ext uri="{FF2B5EF4-FFF2-40B4-BE49-F238E27FC236}">
                <a16:creationId xmlns:a16="http://schemas.microsoft.com/office/drawing/2014/main" id="{5E6D2F5A-4E8B-F745-8FA0-AA087BE1E9D3}"/>
              </a:ext>
            </a:extLst>
          </p:cNvPr>
          <p:cNvSpPr>
            <a:spLocks noChangeShapeType="1"/>
          </p:cNvSpPr>
          <p:nvPr/>
        </p:nvSpPr>
        <p:spPr bwMode="auto">
          <a:xfrm>
            <a:off x="8415338" y="4995863"/>
            <a:ext cx="0" cy="4349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25">
            <a:extLst>
              <a:ext uri="{FF2B5EF4-FFF2-40B4-BE49-F238E27FC236}">
                <a16:creationId xmlns:a16="http://schemas.microsoft.com/office/drawing/2014/main" id="{75363D53-C32C-B947-8475-BE343CFBE3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15538" y="5027614"/>
            <a:ext cx="0" cy="4349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44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54DC7C05-F88C-864C-A99F-6D17F0744A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an IOC does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342EA5CC-9A7D-D649-A33D-6AD85B701F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4650" y="909638"/>
            <a:ext cx="8445500" cy="56943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Runtime ‘Database’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Executes records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Known set of ‘Records’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Read analog value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Write analog value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Perform computation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Control motor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Configuration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SCAN=1 second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INP=..what to read..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Serve all via Channel Access or PV Access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>
            <a:extLst>
              <a:ext uri="{FF2B5EF4-FFF2-40B4-BE49-F238E27FC236}">
                <a16:creationId xmlns:a16="http://schemas.microsoft.com/office/drawing/2014/main" id="{EE3E2D57-F10C-6140-BD7D-44F1F6807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4483100"/>
            <a:ext cx="38100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A51C3FF0-12E9-EA44-AD55-1EC28B35F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48" y="1491728"/>
            <a:ext cx="5266658" cy="203517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457200" lvl="1" indent="0">
              <a:buNone/>
              <a:defRPr/>
            </a:pPr>
            <a:r>
              <a:rPr lang="en-US" dirty="0">
                <a:ea typeface="ＭＳ Ｐゴシック" charset="0"/>
              </a:rPr>
              <a:t>Task: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dirty="0">
                <a:ea typeface="ＭＳ Ｐゴシック" charset="0"/>
              </a:rPr>
              <a:t>Read temperature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dirty="0">
                <a:ea typeface="ＭＳ Ｐゴシック" charset="0"/>
              </a:rPr>
              <a:t>Open/close switch as needed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dirty="0">
                <a:ea typeface="ＭＳ Ｐゴシック" charset="0"/>
              </a:rPr>
              <a:t>Repeat</a:t>
            </a:r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946B6DEB-0466-5C4E-91F5-6A3EF8E25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4706937"/>
            <a:ext cx="36830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>
            <a:extLst>
              <a:ext uri="{FF2B5EF4-FFF2-40B4-BE49-F238E27FC236}">
                <a16:creationId xmlns:a16="http://schemas.microsoft.com/office/drawing/2014/main" id="{F691EAF1-68A1-C742-9B15-650EFB45C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4"/>
          <a:stretch>
            <a:fillRect/>
          </a:stretch>
        </p:blipFill>
        <p:spPr bwMode="auto">
          <a:xfrm>
            <a:off x="4276725" y="687387"/>
            <a:ext cx="14097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0">
            <a:extLst>
              <a:ext uri="{FF2B5EF4-FFF2-40B4-BE49-F238E27FC236}">
                <a16:creationId xmlns:a16="http://schemas.microsoft.com/office/drawing/2014/main" id="{D9BF9B21-DBF9-3E42-A17C-54ECB4461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9" y="2066925"/>
            <a:ext cx="9731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Freeform 11">
            <a:extLst>
              <a:ext uri="{FF2B5EF4-FFF2-40B4-BE49-F238E27FC236}">
                <a16:creationId xmlns:a16="http://schemas.microsoft.com/office/drawing/2014/main" id="{4A8824B0-E129-EB49-AF6A-760121F93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3048000"/>
            <a:ext cx="792162" cy="635000"/>
          </a:xfrm>
          <a:custGeom>
            <a:avLst/>
            <a:gdLst>
              <a:gd name="T0" fmla="*/ 760576 w 793314"/>
              <a:gd name="T1" fmla="*/ 37938 h 634978"/>
              <a:gd name="T2" fmla="*/ 706055 w 793314"/>
              <a:gd name="T3" fmla="*/ 123320 h 634978"/>
              <a:gd name="T4" fmla="*/ 687882 w 793314"/>
              <a:gd name="T5" fmla="*/ 151781 h 634978"/>
              <a:gd name="T6" fmla="*/ 660619 w 793314"/>
              <a:gd name="T7" fmla="*/ 180242 h 634978"/>
              <a:gd name="T8" fmla="*/ 624272 w 793314"/>
              <a:gd name="T9" fmla="*/ 218209 h 634978"/>
              <a:gd name="T10" fmla="*/ 569749 w 793314"/>
              <a:gd name="T11" fmla="*/ 256147 h 634978"/>
              <a:gd name="T12" fmla="*/ 515229 w 793314"/>
              <a:gd name="T13" fmla="*/ 275131 h 634978"/>
              <a:gd name="T14" fmla="*/ 487966 w 793314"/>
              <a:gd name="T15" fmla="*/ 284608 h 634978"/>
              <a:gd name="T16" fmla="*/ 442534 w 793314"/>
              <a:gd name="T17" fmla="*/ 294085 h 634978"/>
              <a:gd name="T18" fmla="*/ 233528 w 793314"/>
              <a:gd name="T19" fmla="*/ 284608 h 634978"/>
              <a:gd name="T20" fmla="*/ 169923 w 793314"/>
              <a:gd name="T21" fmla="*/ 265625 h 634978"/>
              <a:gd name="T22" fmla="*/ 142662 w 793314"/>
              <a:gd name="T23" fmla="*/ 246670 h 634978"/>
              <a:gd name="T24" fmla="*/ 106313 w 793314"/>
              <a:gd name="T25" fmla="*/ 161287 h 634978"/>
              <a:gd name="T26" fmla="*/ 97227 w 793314"/>
              <a:gd name="T27" fmla="*/ 132827 h 634978"/>
              <a:gd name="T28" fmla="*/ 124488 w 793314"/>
              <a:gd name="T29" fmla="*/ 37938 h 634978"/>
              <a:gd name="T30" fmla="*/ 142662 w 793314"/>
              <a:gd name="T31" fmla="*/ 18983 h 634978"/>
              <a:gd name="T32" fmla="*/ 197183 w 793314"/>
              <a:gd name="T33" fmla="*/ 0 h 634978"/>
              <a:gd name="T34" fmla="*/ 260794 w 793314"/>
              <a:gd name="T35" fmla="*/ 28460 h 634978"/>
              <a:gd name="T36" fmla="*/ 278967 w 793314"/>
              <a:gd name="T37" fmla="*/ 56921 h 634978"/>
              <a:gd name="T38" fmla="*/ 306228 w 793314"/>
              <a:gd name="T39" fmla="*/ 75905 h 634978"/>
              <a:gd name="T40" fmla="*/ 315313 w 793314"/>
              <a:gd name="T41" fmla="*/ 104366 h 634978"/>
              <a:gd name="T42" fmla="*/ 306228 w 793314"/>
              <a:gd name="T43" fmla="*/ 218209 h 634978"/>
              <a:gd name="T44" fmla="*/ 297140 w 793314"/>
              <a:gd name="T45" fmla="*/ 246670 h 634978"/>
              <a:gd name="T46" fmla="*/ 278967 w 793314"/>
              <a:gd name="T47" fmla="*/ 275131 h 634978"/>
              <a:gd name="T48" fmla="*/ 197183 w 793314"/>
              <a:gd name="T49" fmla="*/ 313069 h 634978"/>
              <a:gd name="T50" fmla="*/ 169923 w 793314"/>
              <a:gd name="T51" fmla="*/ 322546 h 634978"/>
              <a:gd name="T52" fmla="*/ 97227 w 793314"/>
              <a:gd name="T53" fmla="*/ 341530 h 634978"/>
              <a:gd name="T54" fmla="*/ 69966 w 793314"/>
              <a:gd name="T55" fmla="*/ 360484 h 634978"/>
              <a:gd name="T56" fmla="*/ 51793 w 793314"/>
              <a:gd name="T57" fmla="*/ 388945 h 634978"/>
              <a:gd name="T58" fmla="*/ 15444 w 793314"/>
              <a:gd name="T59" fmla="*/ 436390 h 634978"/>
              <a:gd name="T60" fmla="*/ 24530 w 793314"/>
              <a:gd name="T61" fmla="*/ 635616 h 63497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793314"/>
              <a:gd name="T94" fmla="*/ 0 h 634978"/>
              <a:gd name="T95" fmla="*/ 793314 w 793314"/>
              <a:gd name="T96" fmla="*/ 634978 h 63497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793314" h="634978">
                <a:moveTo>
                  <a:pt x="793314" y="37909"/>
                </a:moveTo>
                <a:lnTo>
                  <a:pt x="736445" y="123204"/>
                </a:lnTo>
                <a:cubicBezTo>
                  <a:pt x="730126" y="132681"/>
                  <a:pt x="725544" y="143582"/>
                  <a:pt x="717489" y="151636"/>
                </a:cubicBezTo>
                <a:lnTo>
                  <a:pt x="689054" y="180068"/>
                </a:lnTo>
                <a:cubicBezTo>
                  <a:pt x="672970" y="228316"/>
                  <a:pt x="692500" y="195003"/>
                  <a:pt x="651142" y="217977"/>
                </a:cubicBezTo>
                <a:cubicBezTo>
                  <a:pt x="631226" y="229040"/>
                  <a:pt x="615886" y="248682"/>
                  <a:pt x="594273" y="255886"/>
                </a:cubicBezTo>
                <a:lnTo>
                  <a:pt x="537405" y="274841"/>
                </a:lnTo>
                <a:cubicBezTo>
                  <a:pt x="527927" y="278000"/>
                  <a:pt x="518768" y="282359"/>
                  <a:pt x="508971" y="284318"/>
                </a:cubicBezTo>
                <a:lnTo>
                  <a:pt x="461580" y="293795"/>
                </a:lnTo>
                <a:cubicBezTo>
                  <a:pt x="388915" y="290636"/>
                  <a:pt x="316119" y="289690"/>
                  <a:pt x="243584" y="284318"/>
                </a:cubicBezTo>
                <a:cubicBezTo>
                  <a:pt x="228281" y="283185"/>
                  <a:pt x="193255" y="270703"/>
                  <a:pt x="177237" y="265364"/>
                </a:cubicBezTo>
                <a:cubicBezTo>
                  <a:pt x="167759" y="259046"/>
                  <a:pt x="156858" y="254463"/>
                  <a:pt x="148803" y="246409"/>
                </a:cubicBezTo>
                <a:cubicBezTo>
                  <a:pt x="126271" y="223879"/>
                  <a:pt x="120277" y="189271"/>
                  <a:pt x="110890" y="161113"/>
                </a:cubicBezTo>
                <a:lnTo>
                  <a:pt x="101412" y="132682"/>
                </a:lnTo>
                <a:cubicBezTo>
                  <a:pt x="109828" y="73775"/>
                  <a:pt x="99861" y="75386"/>
                  <a:pt x="129846" y="37909"/>
                </a:cubicBezTo>
                <a:cubicBezTo>
                  <a:pt x="135429" y="30931"/>
                  <a:pt x="140810" y="22950"/>
                  <a:pt x="148803" y="18954"/>
                </a:cubicBezTo>
                <a:cubicBezTo>
                  <a:pt x="166675" y="10019"/>
                  <a:pt x="205671" y="0"/>
                  <a:pt x="205671" y="0"/>
                </a:cubicBezTo>
                <a:cubicBezTo>
                  <a:pt x="225425" y="6584"/>
                  <a:pt x="256402" y="15419"/>
                  <a:pt x="272018" y="28431"/>
                </a:cubicBezTo>
                <a:cubicBezTo>
                  <a:pt x="280769" y="35723"/>
                  <a:pt x="282919" y="48809"/>
                  <a:pt x="290974" y="56863"/>
                </a:cubicBezTo>
                <a:cubicBezTo>
                  <a:pt x="299029" y="64917"/>
                  <a:pt x="309930" y="69500"/>
                  <a:pt x="319408" y="75818"/>
                </a:cubicBezTo>
                <a:cubicBezTo>
                  <a:pt x="322568" y="85295"/>
                  <a:pt x="328887" y="94260"/>
                  <a:pt x="328887" y="104250"/>
                </a:cubicBezTo>
                <a:cubicBezTo>
                  <a:pt x="328887" y="142290"/>
                  <a:pt x="324436" y="180270"/>
                  <a:pt x="319408" y="217977"/>
                </a:cubicBezTo>
                <a:cubicBezTo>
                  <a:pt x="318088" y="227879"/>
                  <a:pt x="314398" y="237474"/>
                  <a:pt x="309930" y="246409"/>
                </a:cubicBezTo>
                <a:cubicBezTo>
                  <a:pt x="304836" y="256597"/>
                  <a:pt x="299029" y="266787"/>
                  <a:pt x="290974" y="274841"/>
                </a:cubicBezTo>
                <a:cubicBezTo>
                  <a:pt x="268445" y="297368"/>
                  <a:pt x="233822" y="303367"/>
                  <a:pt x="205671" y="312750"/>
                </a:cubicBezTo>
                <a:cubicBezTo>
                  <a:pt x="196193" y="315909"/>
                  <a:pt x="187034" y="320268"/>
                  <a:pt x="177237" y="322227"/>
                </a:cubicBezTo>
                <a:cubicBezTo>
                  <a:pt x="159215" y="325831"/>
                  <a:pt x="120841" y="331469"/>
                  <a:pt x="101412" y="341182"/>
                </a:cubicBezTo>
                <a:cubicBezTo>
                  <a:pt x="91224" y="346276"/>
                  <a:pt x="82456" y="353818"/>
                  <a:pt x="72978" y="360136"/>
                </a:cubicBezTo>
                <a:cubicBezTo>
                  <a:pt x="66659" y="369613"/>
                  <a:pt x="61138" y="379674"/>
                  <a:pt x="54022" y="388568"/>
                </a:cubicBezTo>
                <a:cubicBezTo>
                  <a:pt x="0" y="456090"/>
                  <a:pt x="74452" y="348447"/>
                  <a:pt x="16109" y="435955"/>
                </a:cubicBezTo>
                <a:lnTo>
                  <a:pt x="25587" y="63497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04B1D20-2F8B-2A44-8166-2E397D7DB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4650" y="3711575"/>
            <a:ext cx="1258207" cy="425450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3C6C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Software?</a:t>
            </a:r>
          </a:p>
        </p:txBody>
      </p:sp>
      <p:cxnSp>
        <p:nvCxnSpPr>
          <p:cNvPr id="24584" name="Curved Connector 14">
            <a:extLst>
              <a:ext uri="{FF2B5EF4-FFF2-40B4-BE49-F238E27FC236}">
                <a16:creationId xmlns:a16="http://schemas.microsoft.com/office/drawing/2014/main" id="{FB08E1A3-8A9C-7844-9980-2DCF2FBE77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98925" y="5664200"/>
            <a:ext cx="603250" cy="635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5" name="Curved Connector 15">
            <a:extLst>
              <a:ext uri="{FF2B5EF4-FFF2-40B4-BE49-F238E27FC236}">
                <a16:creationId xmlns:a16="http://schemas.microsoft.com/office/drawing/2014/main" id="{A267949E-8390-B14F-8740-20E130BE254A}"/>
              </a:ext>
            </a:extLst>
          </p:cNvPr>
          <p:cNvCxnSpPr>
            <a:cxnSpLocks noChangeShapeType="1"/>
            <a:endCxn id="13" idx="2"/>
          </p:cNvCxnSpPr>
          <p:nvPr/>
        </p:nvCxnSpPr>
        <p:spPr bwMode="auto">
          <a:xfrm rot="16200000" flipV="1">
            <a:off x="4565085" y="4385695"/>
            <a:ext cx="569911" cy="72572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6" name="Curved Connector 18">
            <a:extLst>
              <a:ext uri="{FF2B5EF4-FFF2-40B4-BE49-F238E27FC236}">
                <a16:creationId xmlns:a16="http://schemas.microsoft.com/office/drawing/2014/main" id="{DCA74148-740C-064F-ABB1-587D4F4932A7}"/>
              </a:ext>
            </a:extLst>
          </p:cNvPr>
          <p:cNvCxnSpPr>
            <a:cxnSpLocks noChangeShapeType="1"/>
            <a:stCxn id="13" idx="0"/>
          </p:cNvCxnSpPr>
          <p:nvPr/>
        </p:nvCxnSpPr>
        <p:spPr bwMode="auto">
          <a:xfrm rot="16200000" flipV="1">
            <a:off x="4181703" y="3079524"/>
            <a:ext cx="966789" cy="297314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7" name="Title 1">
            <a:extLst>
              <a:ext uri="{FF2B5EF4-FFF2-40B4-BE49-F238E27FC236}">
                <a16:creationId xmlns:a16="http://schemas.microsoft.com/office/drawing/2014/main" id="{39976A1B-C720-5449-B4EF-9B21A453B9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Example: Basic Temperature Control</a:t>
            </a:r>
          </a:p>
        </p:txBody>
      </p:sp>
      <p:pic>
        <p:nvPicPr>
          <p:cNvPr id="24588" name="Picture 1">
            <a:extLst>
              <a:ext uri="{FF2B5EF4-FFF2-40B4-BE49-F238E27FC236}">
                <a16:creationId xmlns:a16="http://schemas.microsoft.com/office/drawing/2014/main" id="{8B7FEEF1-2F01-314A-BD00-223BFAC921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1" y="3481387"/>
            <a:ext cx="1006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A4A5711-58FD-207B-6A6E-2CCABA8E8C11}"/>
              </a:ext>
            </a:extLst>
          </p:cNvPr>
          <p:cNvCxnSpPr>
            <a:cxnSpLocks/>
            <a:stCxn id="23554" idx="1"/>
          </p:cNvCxnSpPr>
          <p:nvPr/>
        </p:nvCxnSpPr>
        <p:spPr>
          <a:xfrm flipH="1">
            <a:off x="5399314" y="2509316"/>
            <a:ext cx="762034" cy="1202259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Number Placeholder 3">
            <a:extLst>
              <a:ext uri="{FF2B5EF4-FFF2-40B4-BE49-F238E27FC236}">
                <a16:creationId xmlns:a16="http://schemas.microsoft.com/office/drawing/2014/main" id="{17E91F36-4F40-364B-B7D9-8323914EBE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648200" y="6662738"/>
            <a:ext cx="2895600" cy="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06E45FF5-F533-504F-893D-C6CF14D18B68}" type="slidenum">
              <a:rPr lang="en-US" altLang="en-US" sz="500" b="0">
                <a:solidFill>
                  <a:schemeClr val="tx2"/>
                </a:solidFill>
                <a:latin typeface="Times New Roman" panose="02020603050405020304" pitchFamily="18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500" b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36B6CB07-E3E7-9F4D-B0CC-4453028B2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Simplistic Code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60374D96-6C7B-A84F-9629-AAC48CB75A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7988" y="979488"/>
            <a:ext cx="8437562" cy="5275262"/>
          </a:xfrm>
        </p:spPr>
        <p:txBody>
          <a:bodyPr/>
          <a:lstStyle/>
          <a:p>
            <a:pPr>
              <a:buFont typeface="Symbol" pitchFamily="2" charset="2"/>
              <a:buNone/>
            </a:pPr>
            <a: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  <a:t>Sensor temp = connectToSensor(…);</a:t>
            </a:r>
          </a:p>
          <a:p>
            <a:pPr>
              <a:buFont typeface="Symbol" pitchFamily="2" charset="2"/>
              <a:buNone/>
            </a:pPr>
            <a: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  <a:t>Switch switch = connectToSwitch(…);</a:t>
            </a:r>
          </a:p>
          <a:p>
            <a:pPr>
              <a:buFont typeface="Symbol" pitchFamily="2" charset="2"/>
              <a:buNone/>
            </a:pPr>
            <a: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  <a:t>Loop:</a:t>
            </a:r>
          </a:p>
          <a:p>
            <a:pPr>
              <a:buFont typeface="Symbol" pitchFamily="2" charset="2"/>
              <a:buNone/>
            </a:pPr>
            <a: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  <a:t>	    if (temp.value() &lt; 10)</a:t>
            </a:r>
            <a:b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  <a:t>		 switch.close();</a:t>
            </a:r>
            <a:b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else</a:t>
            </a:r>
            <a:b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</a:br>
            <a: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  <a:t>		 switch.open();</a:t>
            </a:r>
          </a:p>
          <a:p>
            <a:pPr>
              <a:buFont typeface="Symbol" pitchFamily="2" charset="2"/>
              <a:buNone/>
            </a:pPr>
            <a:r>
              <a:rPr lang="en-US" altLang="en-US" noProof="1">
                <a:latin typeface="Courier New" panose="02070309020205020404" pitchFamily="49" charset="0"/>
                <a:ea typeface="ＭＳ Ｐゴシック" panose="020B0600070205080204" pitchFamily="34" charset="-128"/>
              </a:rPr>
              <a:t>	    sleep(1.0);</a:t>
            </a:r>
          </a:p>
        </p:txBody>
      </p:sp>
    </p:spTree>
  </p:cSld>
  <p:clrMapOvr>
    <a:masterClrMapping/>
  </p:clrMapOvr>
  <p:transition advTm="44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4AD59F57-C05D-8444-BE9D-152F8E3A2A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06365"/>
            <a:ext cx="11430000" cy="53553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That basically works...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18E5D27-EF1F-1B42-9DC8-9FE58D07263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27238" y="5897563"/>
            <a:ext cx="7315200" cy="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76F6E34-5B8B-A14F-8CD6-2C704DA41A0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027238" y="1058863"/>
            <a:ext cx="0" cy="483870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0" name="TextBox 8">
            <a:extLst>
              <a:ext uri="{FF2B5EF4-FFF2-40B4-BE49-F238E27FC236}">
                <a16:creationId xmlns:a16="http://schemas.microsoft.com/office/drawing/2014/main" id="{AB1AB671-5FB2-2041-89D8-785950806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514" y="6021388"/>
            <a:ext cx="688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Time</a:t>
            </a:r>
          </a:p>
        </p:txBody>
      </p:sp>
      <p:sp>
        <p:nvSpPr>
          <p:cNvPr id="34821" name="TextBox 9">
            <a:extLst>
              <a:ext uri="{FF2B5EF4-FFF2-40B4-BE49-F238E27FC236}">
                <a16:creationId xmlns:a16="http://schemas.microsoft.com/office/drawing/2014/main" id="{864C4409-A8D8-B841-9EAB-CE32D3840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650" y="658814"/>
            <a:ext cx="147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Temperature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6B843B-CF17-6041-B60D-4D342E11EF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27238" y="3038475"/>
            <a:ext cx="71802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3" name="TextBox 12">
            <a:extLst>
              <a:ext uri="{FF2B5EF4-FFF2-40B4-BE49-F238E27FC236}">
                <a16:creationId xmlns:a16="http://schemas.microsoft.com/office/drawing/2014/main" id="{F3184BC5-0941-C646-8C29-162E786B0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76" y="2503488"/>
            <a:ext cx="1668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rgbClr val="FF0000"/>
                </a:solidFill>
              </a:rPr>
              <a:t>Desired Temp.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ED486BD-4CB4-1A47-BC9F-0AC6F6902827}"/>
              </a:ext>
            </a:extLst>
          </p:cNvPr>
          <p:cNvSpPr>
            <a:spLocks/>
          </p:cNvSpPr>
          <p:nvPr/>
        </p:nvSpPr>
        <p:spPr bwMode="auto">
          <a:xfrm>
            <a:off x="2041526" y="2911475"/>
            <a:ext cx="1152525" cy="2178050"/>
          </a:xfrm>
          <a:custGeom>
            <a:avLst/>
            <a:gdLst>
              <a:gd name="T0" fmla="*/ 0 w 1152939"/>
              <a:gd name="T1" fmla="*/ 2179431 h 2176670"/>
              <a:gd name="T2" fmla="*/ 814422 w 1152939"/>
              <a:gd name="T3" fmla="*/ 427925 h 2176670"/>
              <a:gd name="T4" fmla="*/ 1152111 w 1152939"/>
              <a:gd name="T5" fmla="*/ 0 h 217667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52939" h="2176670">
                <a:moveTo>
                  <a:pt x="0" y="2176670"/>
                </a:moveTo>
                <a:cubicBezTo>
                  <a:pt x="311426" y="1483415"/>
                  <a:pt x="622852" y="790161"/>
                  <a:pt x="815008" y="427383"/>
                </a:cubicBezTo>
                <a:cubicBezTo>
                  <a:pt x="1007165" y="64605"/>
                  <a:pt x="1152939" y="0"/>
                  <a:pt x="1152939" y="0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89EFB07-3243-F045-AD77-32036A7D1CC4}"/>
              </a:ext>
            </a:extLst>
          </p:cNvPr>
          <p:cNvSpPr>
            <a:spLocks/>
          </p:cNvSpPr>
          <p:nvPr/>
        </p:nvSpPr>
        <p:spPr bwMode="auto">
          <a:xfrm>
            <a:off x="3194050" y="2901951"/>
            <a:ext cx="527050" cy="646113"/>
          </a:xfrm>
          <a:custGeom>
            <a:avLst/>
            <a:gdLst>
              <a:gd name="T0" fmla="*/ 0 w 437322"/>
              <a:gd name="T1" fmla="*/ 0 h 646044"/>
              <a:gd name="T2" fmla="*/ 486890 w 437322"/>
              <a:gd name="T3" fmla="*/ 477180 h 646044"/>
              <a:gd name="T4" fmla="*/ 765112 w 437322"/>
              <a:gd name="T5" fmla="*/ 646182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8F87271-9EE1-EF4F-8D67-119BECC7523D}"/>
              </a:ext>
            </a:extLst>
          </p:cNvPr>
          <p:cNvSpPr>
            <a:spLocks/>
          </p:cNvSpPr>
          <p:nvPr/>
        </p:nvSpPr>
        <p:spPr bwMode="auto">
          <a:xfrm flipV="1">
            <a:off x="3733801" y="2916239"/>
            <a:ext cx="265113" cy="644525"/>
          </a:xfrm>
          <a:custGeom>
            <a:avLst/>
            <a:gdLst>
              <a:gd name="T0" fmla="*/ 0 w 437322"/>
              <a:gd name="T1" fmla="*/ 0 h 646044"/>
              <a:gd name="T2" fmla="*/ 61985 w 437322"/>
              <a:gd name="T3" fmla="*/ 474086 h 646044"/>
              <a:gd name="T4" fmla="*/ 97405 w 437322"/>
              <a:gd name="T5" fmla="*/ 641991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D90C4BF-B03F-3F40-9D34-385C7D14F497}"/>
              </a:ext>
            </a:extLst>
          </p:cNvPr>
          <p:cNvSpPr>
            <a:spLocks/>
          </p:cNvSpPr>
          <p:nvPr/>
        </p:nvSpPr>
        <p:spPr bwMode="auto">
          <a:xfrm>
            <a:off x="4022726" y="2916239"/>
            <a:ext cx="525463" cy="644525"/>
          </a:xfrm>
          <a:custGeom>
            <a:avLst/>
            <a:gdLst>
              <a:gd name="T0" fmla="*/ 0 w 437322"/>
              <a:gd name="T1" fmla="*/ 0 h 646044"/>
              <a:gd name="T2" fmla="*/ 483963 w 437322"/>
              <a:gd name="T3" fmla="*/ 474837 h 646044"/>
              <a:gd name="T4" fmla="*/ 760512 w 437322"/>
              <a:gd name="T5" fmla="*/ 643010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3CE9E74-02E8-3C4C-946E-A057487FED78}"/>
              </a:ext>
            </a:extLst>
          </p:cNvPr>
          <p:cNvSpPr>
            <a:spLocks/>
          </p:cNvSpPr>
          <p:nvPr/>
        </p:nvSpPr>
        <p:spPr bwMode="auto">
          <a:xfrm flipV="1">
            <a:off x="4562476" y="2930526"/>
            <a:ext cx="265113" cy="644525"/>
          </a:xfrm>
          <a:custGeom>
            <a:avLst/>
            <a:gdLst>
              <a:gd name="T0" fmla="*/ 0 w 437322"/>
              <a:gd name="T1" fmla="*/ 0 h 646044"/>
              <a:gd name="T2" fmla="*/ 61985 w 437322"/>
              <a:gd name="T3" fmla="*/ 474086 h 646044"/>
              <a:gd name="T4" fmla="*/ 97405 w 437322"/>
              <a:gd name="T5" fmla="*/ 641991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CE9C2457-1798-F949-AEB7-BB93E33A6B2E}"/>
              </a:ext>
            </a:extLst>
          </p:cNvPr>
          <p:cNvSpPr>
            <a:spLocks/>
          </p:cNvSpPr>
          <p:nvPr/>
        </p:nvSpPr>
        <p:spPr bwMode="auto">
          <a:xfrm>
            <a:off x="4840288" y="2898776"/>
            <a:ext cx="527050" cy="646113"/>
          </a:xfrm>
          <a:custGeom>
            <a:avLst/>
            <a:gdLst>
              <a:gd name="T0" fmla="*/ 0 w 437322"/>
              <a:gd name="T1" fmla="*/ 0 h 646044"/>
              <a:gd name="T2" fmla="*/ 486890 w 437322"/>
              <a:gd name="T3" fmla="*/ 477180 h 646044"/>
              <a:gd name="T4" fmla="*/ 765112 w 437322"/>
              <a:gd name="T5" fmla="*/ 646182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C78F26E-A6C0-E845-B203-D78D2D1C8016}"/>
              </a:ext>
            </a:extLst>
          </p:cNvPr>
          <p:cNvSpPr>
            <a:spLocks/>
          </p:cNvSpPr>
          <p:nvPr/>
        </p:nvSpPr>
        <p:spPr bwMode="auto">
          <a:xfrm flipV="1">
            <a:off x="5380038" y="2913064"/>
            <a:ext cx="265112" cy="644525"/>
          </a:xfrm>
          <a:custGeom>
            <a:avLst/>
            <a:gdLst>
              <a:gd name="T0" fmla="*/ 0 w 437322"/>
              <a:gd name="T1" fmla="*/ 0 h 646044"/>
              <a:gd name="T2" fmla="*/ 61984 w 437322"/>
              <a:gd name="T3" fmla="*/ 474086 h 646044"/>
              <a:gd name="T4" fmla="*/ 97404 w 437322"/>
              <a:gd name="T5" fmla="*/ 641991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6356CAD6-5D77-A04E-9A5D-01E373B7B9DA}"/>
              </a:ext>
            </a:extLst>
          </p:cNvPr>
          <p:cNvSpPr>
            <a:spLocks/>
          </p:cNvSpPr>
          <p:nvPr/>
        </p:nvSpPr>
        <p:spPr bwMode="auto">
          <a:xfrm>
            <a:off x="5668963" y="2901951"/>
            <a:ext cx="527050" cy="646113"/>
          </a:xfrm>
          <a:custGeom>
            <a:avLst/>
            <a:gdLst>
              <a:gd name="T0" fmla="*/ 0 w 437322"/>
              <a:gd name="T1" fmla="*/ 0 h 646044"/>
              <a:gd name="T2" fmla="*/ 486890 w 437322"/>
              <a:gd name="T3" fmla="*/ 477180 h 646044"/>
              <a:gd name="T4" fmla="*/ 765112 w 437322"/>
              <a:gd name="T5" fmla="*/ 646182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96C9C271-41E1-2346-928A-1918B8EC2E8C}"/>
              </a:ext>
            </a:extLst>
          </p:cNvPr>
          <p:cNvSpPr>
            <a:spLocks/>
          </p:cNvSpPr>
          <p:nvPr/>
        </p:nvSpPr>
        <p:spPr bwMode="auto">
          <a:xfrm flipV="1">
            <a:off x="6208713" y="2916239"/>
            <a:ext cx="265112" cy="644525"/>
          </a:xfrm>
          <a:custGeom>
            <a:avLst/>
            <a:gdLst>
              <a:gd name="T0" fmla="*/ 0 w 437322"/>
              <a:gd name="T1" fmla="*/ 0 h 646044"/>
              <a:gd name="T2" fmla="*/ 61984 w 437322"/>
              <a:gd name="T3" fmla="*/ 474086 h 646044"/>
              <a:gd name="T4" fmla="*/ 97404 w 437322"/>
              <a:gd name="T5" fmla="*/ 641991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7E780A7F-AA42-5745-AEBE-06B5FF17ECF6}"/>
              </a:ext>
            </a:extLst>
          </p:cNvPr>
          <p:cNvSpPr>
            <a:spLocks/>
          </p:cNvSpPr>
          <p:nvPr/>
        </p:nvSpPr>
        <p:spPr bwMode="auto">
          <a:xfrm>
            <a:off x="6486525" y="2916239"/>
            <a:ext cx="527050" cy="644525"/>
          </a:xfrm>
          <a:custGeom>
            <a:avLst/>
            <a:gdLst>
              <a:gd name="T0" fmla="*/ 0 w 437322"/>
              <a:gd name="T1" fmla="*/ 0 h 646044"/>
              <a:gd name="T2" fmla="*/ 486890 w 437322"/>
              <a:gd name="T3" fmla="*/ 474837 h 646044"/>
              <a:gd name="T4" fmla="*/ 765112 w 437322"/>
              <a:gd name="T5" fmla="*/ 643010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37F9E52D-7FE1-CC4F-A3AE-52E6B8192115}"/>
              </a:ext>
            </a:extLst>
          </p:cNvPr>
          <p:cNvSpPr>
            <a:spLocks/>
          </p:cNvSpPr>
          <p:nvPr/>
        </p:nvSpPr>
        <p:spPr bwMode="auto">
          <a:xfrm flipV="1">
            <a:off x="7026276" y="2930526"/>
            <a:ext cx="265113" cy="644525"/>
          </a:xfrm>
          <a:custGeom>
            <a:avLst/>
            <a:gdLst>
              <a:gd name="T0" fmla="*/ 0 w 437322"/>
              <a:gd name="T1" fmla="*/ 0 h 646044"/>
              <a:gd name="T2" fmla="*/ 61985 w 437322"/>
              <a:gd name="T3" fmla="*/ 474086 h 646044"/>
              <a:gd name="T4" fmla="*/ 97405 w 437322"/>
              <a:gd name="T5" fmla="*/ 641991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AC397A62-9434-AF4E-BC19-951177D2CE6F}"/>
              </a:ext>
            </a:extLst>
          </p:cNvPr>
          <p:cNvSpPr>
            <a:spLocks/>
          </p:cNvSpPr>
          <p:nvPr/>
        </p:nvSpPr>
        <p:spPr bwMode="auto">
          <a:xfrm>
            <a:off x="7275513" y="2898776"/>
            <a:ext cx="527050" cy="646113"/>
          </a:xfrm>
          <a:custGeom>
            <a:avLst/>
            <a:gdLst>
              <a:gd name="T0" fmla="*/ 0 w 437322"/>
              <a:gd name="T1" fmla="*/ 0 h 646044"/>
              <a:gd name="T2" fmla="*/ 486890 w 437322"/>
              <a:gd name="T3" fmla="*/ 477180 h 646044"/>
              <a:gd name="T4" fmla="*/ 765112 w 437322"/>
              <a:gd name="T5" fmla="*/ 646182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2C7318C7-899D-224D-A32D-B6501B250789}"/>
              </a:ext>
            </a:extLst>
          </p:cNvPr>
          <p:cNvSpPr>
            <a:spLocks/>
          </p:cNvSpPr>
          <p:nvPr/>
        </p:nvSpPr>
        <p:spPr bwMode="auto">
          <a:xfrm flipV="1">
            <a:off x="7815263" y="2913064"/>
            <a:ext cx="265112" cy="644525"/>
          </a:xfrm>
          <a:custGeom>
            <a:avLst/>
            <a:gdLst>
              <a:gd name="T0" fmla="*/ 0 w 437322"/>
              <a:gd name="T1" fmla="*/ 0 h 646044"/>
              <a:gd name="T2" fmla="*/ 61984 w 437322"/>
              <a:gd name="T3" fmla="*/ 474086 h 646044"/>
              <a:gd name="T4" fmla="*/ 97404 w 437322"/>
              <a:gd name="T5" fmla="*/ 641991 h 6460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322" h="646044">
                <a:moveTo>
                  <a:pt x="0" y="0"/>
                </a:moveTo>
                <a:cubicBezTo>
                  <a:pt x="102704" y="184702"/>
                  <a:pt x="205409" y="369404"/>
                  <a:pt x="278296" y="477078"/>
                </a:cubicBezTo>
                <a:cubicBezTo>
                  <a:pt x="351183" y="584752"/>
                  <a:pt x="394252" y="615398"/>
                  <a:pt x="437322" y="646044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837" name="TextBox 28">
            <a:extLst>
              <a:ext uri="{FF2B5EF4-FFF2-40B4-BE49-F238E27FC236}">
                <a16:creationId xmlns:a16="http://schemas.microsoft.com/office/drawing/2014/main" id="{2391980B-9DE0-A141-8069-AAF7ABAE8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76" y="3341688"/>
            <a:ext cx="1514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rgbClr val="0070C0"/>
                </a:solidFill>
              </a:rPr>
              <a:t>Actual Temp.</a:t>
            </a:r>
          </a:p>
        </p:txBody>
      </p:sp>
      <p:sp>
        <p:nvSpPr>
          <p:cNvPr id="34838" name="TextBox 30">
            <a:extLst>
              <a:ext uri="{FF2B5EF4-FFF2-40B4-BE49-F238E27FC236}">
                <a16:creationId xmlns:a16="http://schemas.microsoft.com/office/drawing/2014/main" id="{9F18788B-54C3-8F40-9A0D-B37D91B2B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089" y="1468439"/>
            <a:ext cx="5718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2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</a:rPr>
              <a:t>Heater on,          off,      on,    off,      ...</a:t>
            </a:r>
          </a:p>
        </p:txBody>
      </p:sp>
      <p:cxnSp>
        <p:nvCxnSpPr>
          <p:cNvPr id="34839" name="Straight Connector 2">
            <a:extLst>
              <a:ext uri="{FF2B5EF4-FFF2-40B4-BE49-F238E27FC236}">
                <a16:creationId xmlns:a16="http://schemas.microsoft.com/office/drawing/2014/main" id="{531DC8D0-A334-8A44-8520-9AB43735C97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97225" y="1225551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0" name="Straight Connector 30">
            <a:extLst>
              <a:ext uri="{FF2B5EF4-FFF2-40B4-BE49-F238E27FC236}">
                <a16:creationId xmlns:a16="http://schemas.microsoft.com/office/drawing/2014/main" id="{4A2D9C84-2537-014F-8032-9C6A624ABD1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24275" y="1203325"/>
            <a:ext cx="0" cy="467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1" name="Straight Connector 32">
            <a:extLst>
              <a:ext uri="{FF2B5EF4-FFF2-40B4-BE49-F238E27FC236}">
                <a16:creationId xmlns:a16="http://schemas.microsoft.com/office/drawing/2014/main" id="{AC8C92B5-2E32-B947-B24F-7F4FB10A01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05263" y="1219201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2" name="Straight Connector 34">
            <a:extLst>
              <a:ext uri="{FF2B5EF4-FFF2-40B4-BE49-F238E27FC236}">
                <a16:creationId xmlns:a16="http://schemas.microsoft.com/office/drawing/2014/main" id="{B064A0A9-2E34-4E47-AC00-9AF9ED10127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59300" y="1225551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3" name="Straight Connector 35">
            <a:extLst>
              <a:ext uri="{FF2B5EF4-FFF2-40B4-BE49-F238E27FC236}">
                <a16:creationId xmlns:a16="http://schemas.microsoft.com/office/drawing/2014/main" id="{63B1535C-7396-CD47-A31F-D72EF5ED1C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24413" y="1206501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4" name="Straight Connector 36">
            <a:extLst>
              <a:ext uri="{FF2B5EF4-FFF2-40B4-BE49-F238E27FC236}">
                <a16:creationId xmlns:a16="http://schemas.microsoft.com/office/drawing/2014/main" id="{4C56B410-8D13-6040-A16F-13C9876DA2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0513" y="1212851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5" name="Straight Connector 37">
            <a:extLst>
              <a:ext uri="{FF2B5EF4-FFF2-40B4-BE49-F238E27FC236}">
                <a16:creationId xmlns:a16="http://schemas.microsoft.com/office/drawing/2014/main" id="{994B4881-801D-DF4F-B301-6C06E3B33BA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45150" y="1212851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6" name="Straight Connector 38">
            <a:extLst>
              <a:ext uri="{FF2B5EF4-FFF2-40B4-BE49-F238E27FC236}">
                <a16:creationId xmlns:a16="http://schemas.microsoft.com/office/drawing/2014/main" id="{03252157-C838-A440-9CDC-E2457CD010E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99188" y="1219201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7" name="Straight Connector 39">
            <a:extLst>
              <a:ext uri="{FF2B5EF4-FFF2-40B4-BE49-F238E27FC236}">
                <a16:creationId xmlns:a16="http://schemas.microsoft.com/office/drawing/2014/main" id="{442C856E-EEA1-9D4A-A7FA-E8E40542483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73825" y="1209676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8" name="Straight Connector 40">
            <a:extLst>
              <a:ext uri="{FF2B5EF4-FFF2-40B4-BE49-F238E27FC236}">
                <a16:creationId xmlns:a16="http://schemas.microsoft.com/office/drawing/2014/main" id="{43559C5A-48F4-CB44-9C5B-D86DB16C20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29450" y="1216026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9" name="Straight Connector 41">
            <a:extLst>
              <a:ext uri="{FF2B5EF4-FFF2-40B4-BE49-F238E27FC236}">
                <a16:creationId xmlns:a16="http://schemas.microsoft.com/office/drawing/2014/main" id="{6DA77AFE-6751-1742-A319-3ED5434CAF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75513" y="1206501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50" name="Straight Connector 42">
            <a:extLst>
              <a:ext uri="{FF2B5EF4-FFF2-40B4-BE49-F238E27FC236}">
                <a16:creationId xmlns:a16="http://schemas.microsoft.com/office/drawing/2014/main" id="{518589D8-0A0B-6540-9737-5C3128B1E22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02563" y="1212851"/>
            <a:ext cx="0" cy="4672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EEB56711-1E9F-074C-BDA9-189FF15F47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EPICS looks like</a:t>
            </a:r>
          </a:p>
        </p:txBody>
      </p:sp>
      <p:grpSp>
        <p:nvGrpSpPr>
          <p:cNvPr id="18434" name="Group 11">
            <a:extLst>
              <a:ext uri="{FF2B5EF4-FFF2-40B4-BE49-F238E27FC236}">
                <a16:creationId xmlns:a16="http://schemas.microsoft.com/office/drawing/2014/main" id="{7E9DF873-6105-5747-B94B-164A7D1443BF}"/>
              </a:ext>
            </a:extLst>
          </p:cNvPr>
          <p:cNvGrpSpPr>
            <a:grpSpLocks/>
          </p:cNvGrpSpPr>
          <p:nvPr/>
        </p:nvGrpSpPr>
        <p:grpSpPr bwMode="auto">
          <a:xfrm>
            <a:off x="2724150" y="1028701"/>
            <a:ext cx="2743059" cy="1783031"/>
            <a:chOff x="1200574" y="1028145"/>
            <a:chExt cx="2742318" cy="1784327"/>
          </a:xfrm>
        </p:grpSpPr>
        <p:pic>
          <p:nvPicPr>
            <p:cNvPr id="18441" name="Picture 1">
              <a:extLst>
                <a:ext uri="{FF2B5EF4-FFF2-40B4-BE49-F238E27FC236}">
                  <a16:creationId xmlns:a16="http://schemas.microsoft.com/office/drawing/2014/main" id="{F9F49D1D-ABA6-7F42-9B4D-FAB174F6A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2038" y="1028145"/>
              <a:ext cx="1282700" cy="128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2" name="TextBox 6">
              <a:extLst>
                <a:ext uri="{FF2B5EF4-FFF2-40B4-BE49-F238E27FC236}">
                  <a16:creationId xmlns:a16="http://schemas.microsoft.com/office/drawing/2014/main" id="{B0227FCE-919D-3D48-9C23-CF6E5F834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574" y="2442872"/>
              <a:ext cx="2742318" cy="36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/>
                <a:t>Network Diagram, ~1990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62BD14-EF45-B34C-8B2A-A5717ACFD7B0}"/>
              </a:ext>
            </a:extLst>
          </p:cNvPr>
          <p:cNvGrpSpPr>
            <a:grpSpLocks/>
          </p:cNvGrpSpPr>
          <p:nvPr/>
        </p:nvGrpSpPr>
        <p:grpSpPr bwMode="auto">
          <a:xfrm>
            <a:off x="6859586" y="1028700"/>
            <a:ext cx="2743059" cy="1773197"/>
            <a:chOff x="5335020" y="1028145"/>
            <a:chExt cx="2743211" cy="1773001"/>
          </a:xfrm>
        </p:grpSpPr>
        <p:pic>
          <p:nvPicPr>
            <p:cNvPr id="18439" name="Picture 11">
              <a:extLst>
                <a:ext uri="{FF2B5EF4-FFF2-40B4-BE49-F238E27FC236}">
                  <a16:creationId xmlns:a16="http://schemas.microsoft.com/office/drawing/2014/main" id="{A94DF24F-44B8-D544-A2FC-BD0D093B4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8704" y="1028145"/>
              <a:ext cx="1282700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0" name="TextBox 7">
              <a:extLst>
                <a:ext uri="{FF2B5EF4-FFF2-40B4-BE49-F238E27FC236}">
                  <a16:creationId xmlns:a16="http://schemas.microsoft.com/office/drawing/2014/main" id="{8C5B054A-87A4-024A-8CA5-9E9BF937FB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5020" y="2431855"/>
              <a:ext cx="2743211" cy="369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/>
                <a:t>Network Diagram, ~2019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1641AC-4E42-024F-934E-CEFC31168281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3043238"/>
            <a:ext cx="12230100" cy="3587775"/>
            <a:chOff x="-1543450" y="3043208"/>
            <a:chExt cx="12230900" cy="3588015"/>
          </a:xfrm>
        </p:grpSpPr>
        <p:pic>
          <p:nvPicPr>
            <p:cNvPr id="18437" name="Picture 3">
              <a:extLst>
                <a:ext uri="{FF2B5EF4-FFF2-40B4-BE49-F238E27FC236}">
                  <a16:creationId xmlns:a16="http://schemas.microsoft.com/office/drawing/2014/main" id="{89EF77B3-8925-A244-BFE3-66342A42A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43450" y="3043208"/>
              <a:ext cx="12230900" cy="3218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8" name="TextBox 8">
              <a:extLst>
                <a:ext uri="{FF2B5EF4-FFF2-40B4-BE49-F238E27FC236}">
                  <a16:creationId xmlns:a16="http://schemas.microsoft.com/office/drawing/2014/main" id="{F206F375-B695-D049-95E1-8715E2287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9431" y="6261866"/>
              <a:ext cx="26983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/>
                <a:t>Block Diagram, ca. 2000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3">
            <a:extLst>
              <a:ext uri="{FF2B5EF4-FFF2-40B4-BE49-F238E27FC236}">
                <a16:creationId xmlns:a16="http://schemas.microsoft.com/office/drawing/2014/main" id="{F0545C2D-7149-1744-9B0B-FE4F774F69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648200" y="6662738"/>
            <a:ext cx="2895600" cy="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8CF94C6A-B645-AE4A-A3E1-A0FD2CEF9E3F}" type="slidenum">
              <a:rPr lang="en-US" altLang="en-US" sz="500" b="0">
                <a:solidFill>
                  <a:schemeClr val="tx2"/>
                </a:solidFill>
                <a:latin typeface="Times New Roman" panose="02020603050405020304" pitchFamily="18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500" b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7CE2A05F-3809-AC4F-8141-CA74D22E59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we omitted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C6328DD9-4F9C-494C-B0FC-65BDFF576B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97064" y="869951"/>
            <a:ext cx="8078787" cy="5565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Error</a:t>
            </a:r>
            <a:r>
              <a:rPr lang="en-US" altLang="en-US" sz="2000" dirty="0">
                <a:ea typeface="ＭＳ Ｐゴシック" panose="020B0600070205080204" pitchFamily="34" charset="-128"/>
              </a:rPr>
              <a:t> checking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Code </a:t>
            </a:r>
            <a:r>
              <a:rPr lang="en-US" altLang="en-US" sz="2000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comments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Smoothing</a:t>
            </a:r>
            <a:r>
              <a:rPr lang="en-US" altLang="en-US" sz="2000" dirty="0">
                <a:ea typeface="ＭＳ Ｐゴシック" panose="020B0600070205080204" pitchFamily="34" charset="-128"/>
              </a:rPr>
              <a:t> of the temperature reading to filter noise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Send current temperature and switch state to </a:t>
            </a:r>
            <a:r>
              <a:rPr lang="en-US" altLang="en-US" sz="2000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network</a:t>
            </a:r>
            <a:r>
              <a:rPr lang="en-US" altLang="en-US" sz="2000" dirty="0">
                <a:ea typeface="ＭＳ Ｐゴシック" panose="020B0600070205080204" pitchFamily="34" charset="-128"/>
              </a:rPr>
              <a:t> clients (</a:t>
            </a:r>
            <a:r>
              <a:rPr lang="en-US" altLang="en-US" sz="2000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operator display</a:t>
            </a:r>
            <a:r>
              <a:rPr lang="en-US" altLang="en-US" sz="2000" dirty="0">
                <a:ea typeface="ＭＳ Ｐゴシック" panose="020B0600070205080204" pitchFamily="34" charset="-128"/>
              </a:rPr>
              <a:t>). With </a:t>
            </a:r>
            <a:r>
              <a:rPr lang="en-US" altLang="en-US" sz="2000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units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Attach a </a:t>
            </a:r>
            <a:r>
              <a:rPr lang="en-US" altLang="en-US" sz="2000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time stamp</a:t>
            </a:r>
            <a:r>
              <a:rPr lang="en-US" altLang="en-US" sz="2000" dirty="0">
                <a:ea typeface="ＭＳ Ｐゴシック" panose="020B0600070205080204" pitchFamily="34" charset="-128"/>
              </a:rPr>
              <a:t> to the data, so that network clients can see for example when the switch was last opened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Send </a:t>
            </a:r>
            <a:r>
              <a:rPr lang="en-US" altLang="en-US" sz="2000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alarm</a:t>
            </a:r>
            <a:r>
              <a:rPr lang="en-US" altLang="en-US" sz="2000" dirty="0">
                <a:ea typeface="ＭＳ Ｐゴシック" panose="020B0600070205080204" pitchFamily="34" charset="-128"/>
              </a:rPr>
              <a:t> when the temperature is too low or high 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Allow </a:t>
            </a:r>
            <a:r>
              <a:rPr lang="en-US" altLang="en-US" sz="2000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runtime changes</a:t>
            </a:r>
            <a:r>
              <a:rPr lang="en-US" altLang="en-US" sz="2000" dirty="0">
                <a:ea typeface="ＭＳ Ｐゴシック" panose="020B0600070205080204" pitchFamily="34" charset="-128"/>
              </a:rPr>
              <a:t> of the threshold from the remote operator interface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Allow runtime changes to the </a:t>
            </a:r>
            <a:r>
              <a:rPr lang="en-US" altLang="en-US" sz="2000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scan rate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Maybe allow runtime changes to the </a:t>
            </a:r>
            <a:r>
              <a:rPr lang="en-US" altLang="en-US" sz="2000" dirty="0">
                <a:solidFill>
                  <a:srgbClr val="3366FF"/>
                </a:solidFill>
                <a:ea typeface="ＭＳ Ｐゴシック" panose="020B0600070205080204" pitchFamily="34" charset="-128"/>
              </a:rPr>
              <a:t>device address</a:t>
            </a:r>
            <a:r>
              <a:rPr lang="en-US" altLang="en-US" sz="2000" dirty="0">
                <a:ea typeface="ＭＳ Ｐゴシック" panose="020B0600070205080204" pitchFamily="34" charset="-128"/>
              </a:rPr>
              <a:t>?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What if we have more than one fishtank?</a:t>
            </a:r>
          </a:p>
        </p:txBody>
      </p:sp>
    </p:spTree>
  </p:cSld>
  <p:clrMapOvr>
    <a:masterClrMapping/>
  </p:clrMapOvr>
  <p:transition advTm="44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3">
            <a:extLst>
              <a:ext uri="{FF2B5EF4-FFF2-40B4-BE49-F238E27FC236}">
                <a16:creationId xmlns:a16="http://schemas.microsoft.com/office/drawing/2014/main" id="{A76196FD-7C57-E24A-997B-79E66841C9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648200" y="6662738"/>
            <a:ext cx="2895600" cy="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07B4FE93-7DA3-5E4D-A804-F56814EB0C0E}" type="slidenum">
              <a:rPr lang="en-US" altLang="en-US" sz="500" b="0">
                <a:solidFill>
                  <a:schemeClr val="tx2"/>
                </a:solidFill>
                <a:latin typeface="Times New Roman" panose="02020603050405020304" pitchFamily="18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500" b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271CEC75-66D8-3E46-A634-F63B905D8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3226" y="-25400"/>
            <a:ext cx="8843963" cy="535531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EPICS 'Database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 for Fishtank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CC076F14-CADF-FA4D-9B79-20C6005F92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07556" y="4888089"/>
            <a:ext cx="6398508" cy="136348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Takes getting used to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r>
              <a:rPr lang="en-US" altLang="en-US" sz="2400" dirty="0">
                <a:ea typeface="ＭＳ Ｐゴシック" panose="020B0600070205080204" pitchFamily="34" charset="-128"/>
              </a:rPr>
              <a:t>but handles what we omitted.</a:t>
            </a:r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id="{910583AA-0387-9847-B7DF-650C0D76A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71" y="613658"/>
            <a:ext cx="10111215" cy="352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4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3">
            <a:extLst>
              <a:ext uri="{FF2B5EF4-FFF2-40B4-BE49-F238E27FC236}">
                <a16:creationId xmlns:a16="http://schemas.microsoft.com/office/drawing/2014/main" id="{3F0701FA-6B36-234D-9501-C5B6D42E6F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648200" y="6662738"/>
            <a:ext cx="2895600" cy="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DF72DDFD-9DF8-0240-96FF-E14F0103DF35}" type="slidenum">
              <a:rPr lang="en-US" altLang="en-US" sz="500" b="0">
                <a:solidFill>
                  <a:schemeClr val="tx2"/>
                </a:solidFill>
                <a:latin typeface="Times New Roman" panose="02020603050405020304" pitchFamily="18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500" b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93C0C7CB-89DC-8B42-82D5-D2DB950F3B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85724"/>
            <a:ext cx="11430000" cy="53553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Some Detail on EPICS 'Records'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A81E335-044C-7C48-B05A-FC2C3BC04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18150" y="1001714"/>
            <a:ext cx="4826000" cy="4745037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Programming  Configuration</a:t>
            </a:r>
          </a:p>
          <a:p>
            <a:pPr marL="0" indent="0">
              <a:lnSpc>
                <a:spcPct val="8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"SCAN=1 second" instead of start thread, delay until next multiple of 1 second, lock required resources, …</a:t>
            </a:r>
          </a:p>
          <a:p>
            <a:pPr marL="0" indent="0">
              <a:lnSpc>
                <a:spcPct val="8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"SMOO=0.5" configures the smoothing algorithm.</a:t>
            </a:r>
          </a:p>
          <a:p>
            <a:pPr marL="0" indent="0">
              <a:lnSpc>
                <a:spcPct val="8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Almost any field in any record is accessible via network at runtime</a:t>
            </a:r>
          </a:p>
          <a:p>
            <a:pPr lvl="1">
              <a:lnSpc>
                <a:spcPct val="8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Change scan rate, smoothing, …</a:t>
            </a:r>
          </a:p>
          <a:p>
            <a:pPr marL="0" indent="0">
              <a:lnSpc>
                <a:spcPct val="8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</p:txBody>
      </p:sp>
      <p:pic>
        <p:nvPicPr>
          <p:cNvPr id="39940" name="Picture 5" descr="db.png">
            <a:extLst>
              <a:ext uri="{FF2B5EF4-FFF2-40B4-BE49-F238E27FC236}">
                <a16:creationId xmlns:a16="http://schemas.microsoft.com/office/drawing/2014/main" id="{D1C652F6-C9FE-7A4D-BE59-548DF9BE6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692151"/>
            <a:ext cx="28575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A21E65-60F0-A34F-A395-B0E7778A26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30850" y="1100139"/>
            <a:ext cx="2057400" cy="1603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DF57C6-D06E-3D42-B772-D19A2B5CE8C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75300" y="1109663"/>
            <a:ext cx="2012950" cy="177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advTm="44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DE93EA8C-2418-D24E-8F33-27EE62F5D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IOC Database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366722E6-7B95-DA4A-888E-9CEA8D2F5E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01800" y="1223964"/>
            <a:ext cx="8229600" cy="50196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A single record can handle the scanning, signal conditioning, alarming of a temperature, pressure, or similar analog reading.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Combined with binary and computational records, it can express the </a:t>
            </a:r>
            <a:r>
              <a:rPr lang="en-US" altLang="en-US" sz="24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data flow</a:t>
            </a:r>
            <a:r>
              <a:rPr lang="en-US" altLang="en-US" sz="2400" dirty="0">
                <a:ea typeface="ＭＳ Ｐゴシック" panose="020B0600070205080204" pitchFamily="34" charset="-128"/>
              </a:rPr>
              <a:t> logic for a front-end computer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Avoiding the pitfalls of real-time, multithreaded and networked programming.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Can have thousands of records in one IOC.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kHz-rate processing with record chains is doable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Of course limited by CPU. Not 1000nds of kHz rate-records…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D7DD4C17-7D8F-E446-AD1A-EDE75FDEE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fast?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88C80E3D-DF61-5C40-8F72-A6249A61A9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4650" y="803276"/>
            <a:ext cx="8229600" cy="5084763"/>
          </a:xfrm>
        </p:spPr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Can be fast or slow, it depends how you use it!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Use the correct tool for the job; Database, custom code (IOC) or custom code (client)</a:t>
            </a:r>
            <a:r>
              <a:rPr lang="ar-SA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‏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Ultimately speed depends upon hardware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Some benchmarks*:</a:t>
            </a:r>
          </a:p>
          <a:p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43011" name="Picture 3">
            <a:extLst>
              <a:ext uri="{FF2B5EF4-FFF2-40B4-BE49-F238E27FC236}">
                <a16:creationId xmlns:a16="http://schemas.microsoft.com/office/drawing/2014/main" id="{1F5076A2-C0B1-9148-9F7E-651013881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9" y="3405188"/>
            <a:ext cx="6657975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4">
            <a:extLst>
              <a:ext uri="{FF2B5EF4-FFF2-40B4-BE49-F238E27FC236}">
                <a16:creationId xmlns:a16="http://schemas.microsoft.com/office/drawing/2014/main" id="{AB09E9EC-7F32-B845-BAD6-10BAE1811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788" y="6472239"/>
            <a:ext cx="3605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</a:rPr>
              <a:t>From Andrew Johnson (APS) EPICS Intro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118577-95F0-A30B-1AC1-FA9A3BB685B2}"/>
              </a:ext>
            </a:extLst>
          </p:cNvPr>
          <p:cNvSpPr txBox="1"/>
          <p:nvPr/>
        </p:nvSpPr>
        <p:spPr>
          <a:xfrm>
            <a:off x="9401907" y="3578515"/>
            <a:ext cx="245786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u="sng" dirty="0">
                <a:latin typeface="+mn-lt"/>
              </a:rPr>
              <a:t>2026 Example</a:t>
            </a:r>
            <a:br>
              <a:rPr lang="en-US" u="sng" dirty="0">
                <a:latin typeface="+mn-lt"/>
              </a:rPr>
            </a:br>
            <a:r>
              <a:rPr lang="en-US" dirty="0">
                <a:latin typeface="+mn-lt"/>
              </a:rPr>
              <a:t>SNS MPS IOC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60000 records,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8 CPU cores,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overall average 2%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3">
            <a:extLst>
              <a:ext uri="{FF2B5EF4-FFF2-40B4-BE49-F238E27FC236}">
                <a16:creationId xmlns:a16="http://schemas.microsoft.com/office/drawing/2014/main" id="{E68F70E1-DB8B-DF43-ACFB-AB8D0359F78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648200" y="6662738"/>
            <a:ext cx="2895600" cy="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5451301D-56E9-A44E-BC2B-F20B03C38677}" type="slidenum">
              <a:rPr lang="en-US" altLang="en-US" sz="500" b="0">
                <a:solidFill>
                  <a:schemeClr val="tx2"/>
                </a:solidFill>
                <a:latin typeface="Times New Roman" panose="02020603050405020304" pitchFamily="18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500" b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4C4421BA-78AD-BD4E-A2A2-55849F2AA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11430000" cy="53553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Example Client: Operator Displays</a:t>
            </a:r>
          </a:p>
        </p:txBody>
      </p:sp>
      <p:pic>
        <p:nvPicPr>
          <p:cNvPr id="8" name="Picture 7" descr="heater_plot.png">
            <a:extLst>
              <a:ext uri="{FF2B5EF4-FFF2-40B4-BE49-F238E27FC236}">
                <a16:creationId xmlns:a16="http://schemas.microsoft.com/office/drawing/2014/main" id="{CE5DDE7C-BCBC-EA40-AE5C-0DA1628D9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6" y="638176"/>
            <a:ext cx="6107113" cy="2549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eater_gui.png">
            <a:extLst>
              <a:ext uri="{FF2B5EF4-FFF2-40B4-BE49-F238E27FC236}">
                <a16:creationId xmlns:a16="http://schemas.microsoft.com/office/drawing/2014/main" id="{E9F20313-0149-2B45-B1EE-6E52E96B0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2730500"/>
            <a:ext cx="5518150" cy="40973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Content Placeholder 2">
            <a:extLst>
              <a:ext uri="{FF2B5EF4-FFF2-40B4-BE49-F238E27FC236}">
                <a16:creationId xmlns:a16="http://schemas.microsoft.com/office/drawing/2014/main" id="{C7DAC7D2-41BE-244E-B904-B86EFD4F4F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9413" y="3514726"/>
            <a:ext cx="3454400" cy="30067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Created in Editor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No coding,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no compilation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Networked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Open/close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Multiple OPIs</a:t>
            </a:r>
          </a:p>
        </p:txBody>
      </p:sp>
    </p:spTree>
  </p:cSld>
  <p:clrMapOvr>
    <a:masterClrMapping/>
  </p:clrMapOvr>
  <p:transition advTm="44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AACE5004-65B3-C64A-94E2-A5A830796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118" y="58420"/>
            <a:ext cx="11430000" cy="53553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EPICS Vocabulary</a:t>
            </a:r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16973623-3DC6-A543-903F-9084F9E7A9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4650" y="704851"/>
            <a:ext cx="8859838" cy="5972175"/>
          </a:xfrm>
        </p:spPr>
        <p:txBody>
          <a:bodyPr/>
          <a:lstStyle/>
          <a:p>
            <a:r>
              <a:rPr lang="en-US" altLang="en-US" sz="1800" dirty="0">
                <a:ea typeface="ＭＳ Ｐゴシック" panose="020B0600070205080204" pitchFamily="34" charset="-128"/>
              </a:rPr>
              <a:t>EPICS</a:t>
            </a:r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 Base</a:t>
            </a:r>
            <a:br>
              <a:rPr lang="en-US" altLang="en-US" sz="1800" dirty="0">
                <a:ea typeface="ＭＳ Ｐゴシック" panose="020B0600070205080204" pitchFamily="34" charset="-128"/>
              </a:rPr>
            </a:br>
            <a:r>
              <a:rPr lang="en-US" altLang="en-US" sz="1800" dirty="0">
                <a:ea typeface="ＭＳ Ｐゴシック" panose="020B0600070205080204" pitchFamily="34" charset="-128"/>
              </a:rPr>
              <a:t>Code for IOC, database support, basic records, channel access</a:t>
            </a:r>
            <a:endParaRPr lang="en-US" altLang="en-US" sz="1400" dirty="0">
              <a:solidFill>
                <a:srgbClr val="0000FF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IOC</a:t>
            </a:r>
            <a:br>
              <a:rPr lang="en-US" altLang="en-US" sz="1800" dirty="0">
                <a:ea typeface="ＭＳ Ｐゴシック" panose="020B0600070205080204" pitchFamily="34" charset="-128"/>
              </a:rPr>
            </a:br>
            <a:r>
              <a:rPr lang="en-US" altLang="en-US" sz="1800" dirty="0">
                <a:ea typeface="ＭＳ Ｐゴシック" panose="020B0600070205080204" pitchFamily="34" charset="-128"/>
              </a:rPr>
              <a:t>Input Output Controller, the front-end software</a:t>
            </a:r>
          </a:p>
          <a:p>
            <a:pPr lvl="1"/>
            <a:r>
              <a:rPr lang="en-US" altLang="en-US" sz="16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Hard IOC</a:t>
            </a:r>
            <a:br>
              <a:rPr lang="en-US" altLang="en-US" sz="1600" dirty="0">
                <a:solidFill>
                  <a:srgbClr val="0000FF"/>
                </a:solidFill>
                <a:ea typeface="ＭＳ Ｐゴシック" panose="020B0600070205080204" pitchFamily="34" charset="-128"/>
              </a:rPr>
            </a:br>
            <a:r>
              <a:rPr lang="en-US" altLang="en-US" sz="1600" dirty="0">
                <a:ea typeface="ＭＳ Ｐゴシック" panose="020B0600070205080204" pitchFamily="34" charset="-128"/>
              </a:rPr>
              <a:t>Using real-time OS running nothing but IOC code</a:t>
            </a:r>
          </a:p>
          <a:p>
            <a:pPr lvl="1"/>
            <a:r>
              <a:rPr lang="en-US" altLang="en-US" sz="16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Soft IOC</a:t>
            </a:r>
            <a:br>
              <a:rPr lang="en-US" altLang="en-US" sz="1600" dirty="0">
                <a:solidFill>
                  <a:srgbClr val="0000FF"/>
                </a:solidFill>
                <a:ea typeface="ＭＳ Ｐゴシック" panose="020B0600070205080204" pitchFamily="34" charset="-128"/>
              </a:rPr>
            </a:br>
            <a:r>
              <a:rPr lang="en-US" altLang="en-US" sz="1600" dirty="0">
                <a:ea typeface="ＭＳ Ｐゴシック" panose="020B0600070205080204" pitchFamily="34" charset="-128"/>
              </a:rPr>
              <a:t>IOC software just another process on host,</a:t>
            </a:r>
            <a:br>
              <a:rPr lang="en-US" altLang="en-US" sz="1600" dirty="0">
                <a:ea typeface="ＭＳ Ｐゴシック" panose="020B0600070205080204" pitchFamily="34" charset="-128"/>
              </a:rPr>
            </a:br>
            <a:r>
              <a:rPr lang="en-US" altLang="en-US" sz="1600" dirty="0">
                <a:ea typeface="ＭＳ Ｐゴシック" panose="020B0600070205080204" pitchFamily="34" charset="-128"/>
              </a:rPr>
              <a:t>typically communicating with networked I/O</a:t>
            </a:r>
          </a:p>
          <a:p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Database</a:t>
            </a:r>
            <a:br>
              <a:rPr lang="en-US" altLang="en-US" sz="1800" dirty="0">
                <a:ea typeface="ＭＳ Ｐゴシック" panose="020B0600070205080204" pitchFamily="34" charset="-128"/>
              </a:rPr>
            </a:br>
            <a:r>
              <a:rPr lang="en-US" altLang="en-US" sz="1800" dirty="0">
                <a:ea typeface="ＭＳ Ｐゴシック" panose="020B0600070205080204" pitchFamily="34" charset="-128"/>
              </a:rPr>
              <a:t>Executes the EPICS </a:t>
            </a:r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Records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Record</a:t>
            </a:r>
            <a:br>
              <a:rPr lang="en-US" altLang="en-US" sz="1800" dirty="0">
                <a:ea typeface="ＭＳ Ｐゴシック" panose="020B0600070205080204" pitchFamily="34" charset="-128"/>
              </a:rPr>
            </a:br>
            <a:r>
              <a:rPr lang="en-US" altLang="en-US" sz="1800" dirty="0">
                <a:ea typeface="ＭＳ Ｐゴシック" panose="020B0600070205080204" pitchFamily="34" charset="-128"/>
              </a:rPr>
              <a:t>EPICS processing block</a:t>
            </a:r>
          </a:p>
          <a:p>
            <a:r>
              <a:rPr lang="en-US" altLang="en-US" sz="2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Device</a:t>
            </a:r>
            <a:r>
              <a:rPr lang="en-US" altLang="en-US" sz="2000" dirty="0">
                <a:ea typeface="ＭＳ Ｐゴシック" panose="020B0600070205080204" pitchFamily="34" charset="-128"/>
              </a:rPr>
              <a:t> support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Code that connects records to hardware Driver</a:t>
            </a:r>
          </a:p>
          <a:p>
            <a:r>
              <a:rPr lang="en-US" altLang="en-US" sz="2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Driver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Code that talks to hardware. May be unaware of EPICS</a:t>
            </a:r>
          </a:p>
          <a:p>
            <a:r>
              <a:rPr lang="en-US" altLang="en-US" sz="2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Channel Access, PV Access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EPICS network protocols. Expose </a:t>
            </a:r>
            <a:r>
              <a:rPr lang="en-US" altLang="en-US" sz="2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Channels</a:t>
            </a:r>
            <a:r>
              <a:rPr lang="en-US" altLang="en-US" sz="2000" dirty="0">
                <a:ea typeface="ＭＳ Ｐゴシック" panose="020B0600070205080204" pitchFamily="34" charset="-128"/>
              </a:rPr>
              <a:t> aka </a:t>
            </a:r>
            <a:r>
              <a:rPr lang="en-US" altLang="en-US" sz="2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Process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Variables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endParaRPr lang="en-US" altLang="en-US" sz="18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E00D43E0-DFCC-814C-A92C-C7796C37EF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Information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4E3649B8-354E-1D4A-9965-3D628B67E9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4650" y="863600"/>
            <a:ext cx="8229600" cy="5526088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https://epics.anl.gov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  <a:hlinkClick r:id="rId3"/>
              </a:rPr>
              <a:t>https://epics-controls.org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457200" lvl="1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’Base’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‘Record Reference Manual’</a:t>
            </a:r>
          </a:p>
          <a:p>
            <a:pPr marL="1371600" lvl="3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Everybody Must read!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‘EPICS Application Developer's Guide’</a:t>
            </a:r>
          </a:p>
          <a:p>
            <a:pPr marL="1371600" lvl="3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Technical detail about ‘</a:t>
            </a:r>
            <a:r>
              <a:rPr lang="en-US" altLang="en-US" dirty="0" err="1">
                <a:ea typeface="ＭＳ Ｐゴシック" panose="020B0600070205080204" pitchFamily="34" charset="-128"/>
              </a:rPr>
              <a:t>makeBaseApp</a:t>
            </a:r>
            <a:r>
              <a:rPr lang="en-US" altLang="en-US" dirty="0">
                <a:ea typeface="ＭＳ Ｐゴシック" panose="020B0600070205080204" pitchFamily="34" charset="-128"/>
              </a:rPr>
              <a:t>’, build system, device support, C/C++ API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  <a:p>
            <a:pPr marL="457200" lvl="1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’Modules’, ‘H/W by Manufacturer’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Look there for device support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  <a:p>
            <a:pPr marL="457200" lvl="1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‘Talk’, ‘tech-talk’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Primary mailing list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F935E70-6444-3A44-80FE-1736B7ECF528}"/>
              </a:ext>
            </a:extLst>
          </p:cNvPr>
          <p:cNvCxnSpPr>
            <a:cxnSpLocks/>
          </p:cNvCxnSpPr>
          <p:nvPr/>
        </p:nvCxnSpPr>
        <p:spPr bwMode="auto">
          <a:xfrm flipH="1">
            <a:off x="1938338" y="1038578"/>
            <a:ext cx="3785129" cy="196497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469A365B-3A27-1045-89F5-09FD9991C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EPICS Summary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866C27B4-29C7-8847-9043-8E23C1CD6F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4651" y="1158876"/>
            <a:ext cx="5916613" cy="52863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Control System Toolkit </a:t>
            </a:r>
          </a:p>
          <a:p>
            <a:pPr lvl="1"/>
            <a:r>
              <a:rPr lang="en-US" altLang="en-US" sz="1400">
                <a:ea typeface="ＭＳ Ｐゴシック" panose="020B0600070205080204" pitchFamily="34" charset="-128"/>
              </a:rPr>
              <a:t>Distributed, multi-platform, open source, extensible, …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Not fancy, but “works”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Accelerators,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Beam lines,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Telescopes,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Fusion experiments,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…</a:t>
            </a:r>
          </a:p>
        </p:txBody>
      </p:sp>
      <p:pic>
        <p:nvPicPr>
          <p:cNvPr id="48131" name="Picture 1">
            <a:extLst>
              <a:ext uri="{FF2B5EF4-FFF2-40B4-BE49-F238E27FC236}">
                <a16:creationId xmlns:a16="http://schemas.microsoft.com/office/drawing/2014/main" id="{8A051DD3-E590-C449-B274-4510473D3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215900"/>
            <a:ext cx="12827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2">
            <a:extLst>
              <a:ext uri="{FF2B5EF4-FFF2-40B4-BE49-F238E27FC236}">
                <a16:creationId xmlns:a16="http://schemas.microsoft.com/office/drawing/2014/main" id="{8EB74553-C934-0740-95F6-D56F54082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1646238"/>
            <a:ext cx="2552700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3">
            <a:extLst>
              <a:ext uri="{FF2B5EF4-FFF2-40B4-BE49-F238E27FC236}">
                <a16:creationId xmlns:a16="http://schemas.microsoft.com/office/drawing/2014/main" id="{1C6F4163-7D45-4245-869D-E32935D24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619750"/>
            <a:ext cx="2057400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4">
            <a:extLst>
              <a:ext uri="{FF2B5EF4-FFF2-40B4-BE49-F238E27FC236}">
                <a16:creationId xmlns:a16="http://schemas.microsoft.com/office/drawing/2014/main" id="{4CF6B64F-4DAC-9645-9728-44663B8F9C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2936875"/>
            <a:ext cx="2489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5">
            <a:extLst>
              <a:ext uri="{FF2B5EF4-FFF2-40B4-BE49-F238E27FC236}">
                <a16:creationId xmlns:a16="http://schemas.microsoft.com/office/drawing/2014/main" id="{18A5A90C-40AD-EB49-BACE-E09139AA16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5568950"/>
            <a:ext cx="1270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6">
            <a:extLst>
              <a:ext uri="{FF2B5EF4-FFF2-40B4-BE49-F238E27FC236}">
                <a16:creationId xmlns:a16="http://schemas.microsoft.com/office/drawing/2014/main" id="{750985B8-818C-DA42-A9B8-2B6009CD75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3910013"/>
            <a:ext cx="823912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7">
            <a:extLst>
              <a:ext uri="{FF2B5EF4-FFF2-40B4-BE49-F238E27FC236}">
                <a16:creationId xmlns:a16="http://schemas.microsoft.com/office/drawing/2014/main" id="{BEB9F295-2C00-9D4B-A294-4F12EBA599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51"/>
          <a:stretch>
            <a:fillRect/>
          </a:stretch>
        </p:blipFill>
        <p:spPr bwMode="auto">
          <a:xfrm>
            <a:off x="1978025" y="5588001"/>
            <a:ext cx="36147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8">
            <a:extLst>
              <a:ext uri="{FF2B5EF4-FFF2-40B4-BE49-F238E27FC236}">
                <a16:creationId xmlns:a16="http://schemas.microsoft.com/office/drawing/2014/main" id="{729168C3-A132-DD4E-B01D-5154285507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4" y="4805364"/>
            <a:ext cx="22875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11">
            <a:extLst>
              <a:ext uri="{FF2B5EF4-FFF2-40B4-BE49-F238E27FC236}">
                <a16:creationId xmlns:a16="http://schemas.microsoft.com/office/drawing/2014/main" id="{24B10307-31E9-DD46-AADB-375FA7E60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538" y="215901"/>
            <a:ext cx="12827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A2696FB6-AC15-C648-B3A4-21163E794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5327" y="165101"/>
            <a:ext cx="2549610" cy="978729"/>
          </a:xfrm>
        </p:spPr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Elec.Eng</a:t>
            </a:r>
            <a:r>
              <a:rPr lang="en-US" altLang="en-US" dirty="0">
                <a:ea typeface="ＭＳ Ｐゴシック" panose="020B0600070205080204" pitchFamily="34" charset="-128"/>
              </a:rPr>
              <a:t>. Perspective</a:t>
            </a:r>
          </a:p>
        </p:txBody>
      </p:sp>
      <p:pic>
        <p:nvPicPr>
          <p:cNvPr id="19458" name="Picture 3">
            <a:extLst>
              <a:ext uri="{FF2B5EF4-FFF2-40B4-BE49-F238E27FC236}">
                <a16:creationId xmlns:a16="http://schemas.microsoft.com/office/drawing/2014/main" id="{44B7DE26-5438-7E4F-A9A1-521076C2C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4" y="165101"/>
            <a:ext cx="587692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C8D27B-2990-264A-8C75-FD1D83D79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913" y="3917951"/>
            <a:ext cx="711200" cy="569913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8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F3F3E0-ECF6-C249-AC3E-E5BE2288AD70}"/>
              </a:ext>
            </a:extLst>
          </p:cNvPr>
          <p:cNvSpPr txBox="1">
            <a:spLocks/>
          </p:cNvSpPr>
          <p:nvPr/>
        </p:nvSpPr>
        <p:spPr bwMode="auto">
          <a:xfrm>
            <a:off x="3929064" y="4530726"/>
            <a:ext cx="6302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230188" indent="-230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defRPr/>
            </a:pPr>
            <a:r>
              <a:rPr lang="en-US" sz="1050" b="1" dirty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Oracle</a:t>
            </a:r>
            <a:endParaRPr lang="en-US" sz="1600" b="1" dirty="0">
              <a:solidFill>
                <a:srgbClr val="FF0000"/>
              </a:solidFill>
              <a:latin typeface="Arial Narrow" charset="0"/>
              <a:cs typeface="ＭＳ Ｐゴシック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426E19-B4A1-4745-A828-FC00506B4AB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21188" y="4724401"/>
            <a:ext cx="158750" cy="1746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97EC775-161F-114C-8292-0FFB75221EA2}"/>
              </a:ext>
            </a:extLst>
          </p:cNvPr>
          <p:cNvSpPr txBox="1"/>
          <p:nvPr/>
        </p:nvSpPr>
        <p:spPr>
          <a:xfrm>
            <a:off x="5967413" y="6550026"/>
            <a:ext cx="17907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http://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xkcd.com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/730/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DE944-4D6C-3342-A30E-68B80E9FB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Experimental Physics and Industrial Control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FFB1B-0330-274A-BD35-15BBF8979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00" y="1147472"/>
            <a:ext cx="11419468" cy="1676399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Easy, Practical and Intuitive Control System!</a:t>
            </a:r>
          </a:p>
          <a:p>
            <a:r>
              <a:rPr lang="en-US" dirty="0"/>
              <a:t>Free</a:t>
            </a:r>
            <a:r>
              <a:rPr lang="en-US" dirty="0">
                <a:solidFill>
                  <a:srgbClr val="0070C0"/>
                </a:solidFill>
              </a:rPr>
              <a:t>*</a:t>
            </a:r>
            <a:r>
              <a:rPr lang="en-US" dirty="0"/>
              <a:t>, open-source, with documentation, mailing lists, …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BAA0D1-CFCD-4448-8200-C0066BD7860E}"/>
              </a:ext>
            </a:extLst>
          </p:cNvPr>
          <p:cNvGrpSpPr/>
          <p:nvPr/>
        </p:nvGrpSpPr>
        <p:grpSpPr>
          <a:xfrm>
            <a:off x="407922" y="3071373"/>
            <a:ext cx="5644604" cy="3722281"/>
            <a:chOff x="407922" y="3071373"/>
            <a:chExt cx="5644604" cy="37222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74C95-22B8-9147-803E-0A7F50935BCB}"/>
                </a:ext>
              </a:extLst>
            </p:cNvPr>
            <p:cNvSpPr txBox="1"/>
            <p:nvPr/>
          </p:nvSpPr>
          <p:spPr>
            <a:xfrm>
              <a:off x="429768" y="3071373"/>
              <a:ext cx="5120312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https://</a:t>
              </a:r>
              <a:r>
                <a:rPr lang="en-US" sz="1400" dirty="0" err="1">
                  <a:latin typeface="+mn-lt"/>
                </a:rPr>
                <a:t>epics.anl.gov</a:t>
              </a:r>
              <a:r>
                <a:rPr lang="en-US" sz="1400" dirty="0">
                  <a:latin typeface="+mn-lt"/>
                </a:rPr>
                <a:t>/base/R7-0/6-docs/</a:t>
              </a:r>
              <a:r>
                <a:rPr lang="en-US" sz="1400" dirty="0" err="1">
                  <a:latin typeface="+mn-lt"/>
                </a:rPr>
                <a:t>calcRecord.html</a:t>
              </a:r>
              <a:endParaRPr lang="en-US" sz="1400" dirty="0">
                <a:latin typeface="+mn-lt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8A31F5E-F497-F44C-9C69-27988E638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768" y="3357605"/>
              <a:ext cx="5622758" cy="9038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B84546-6B1D-284B-A68C-AF6D52B08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68" y="4339577"/>
              <a:ext cx="5622758" cy="786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A0201E-0C79-DE49-A1E0-4D4CB26AE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922" y="5204293"/>
              <a:ext cx="5622758" cy="9182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22FB5D-1CD6-AB46-A972-A0CCA439E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7922" y="6193335"/>
              <a:ext cx="5345390" cy="6003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9A6B2FE-A921-2346-B835-53EADF413493}"/>
              </a:ext>
            </a:extLst>
          </p:cNvPr>
          <p:cNvSpPr txBox="1"/>
          <p:nvPr/>
        </p:nvSpPr>
        <p:spPr>
          <a:xfrm>
            <a:off x="8200105" y="5763607"/>
            <a:ext cx="3491661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70C0"/>
                </a:solidFill>
                <a:latin typeface="+mn-lt"/>
              </a:rPr>
              <a:t>.. as in beer as well as speech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+mn-lt"/>
              </a:rPr>
              <a:t>No royalties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+mn-lt"/>
              </a:rPr>
              <a:t>Nothing hidden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+mn-lt"/>
              </a:rPr>
              <a:t>Modify as you wish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57095B-85A6-DF45-B60C-61642C3FA987}"/>
              </a:ext>
            </a:extLst>
          </p:cNvPr>
          <p:cNvGrpSpPr/>
          <p:nvPr/>
        </p:nvGrpSpPr>
        <p:grpSpPr>
          <a:xfrm>
            <a:off x="6743366" y="3071373"/>
            <a:ext cx="4255837" cy="1797471"/>
            <a:chOff x="6743366" y="3071373"/>
            <a:chExt cx="4255837" cy="179747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3168A5-445E-B34D-99B4-643C8B92885E}"/>
                </a:ext>
              </a:extLst>
            </p:cNvPr>
            <p:cNvSpPr txBox="1"/>
            <p:nvPr/>
          </p:nvSpPr>
          <p:spPr>
            <a:xfrm>
              <a:off x="6743366" y="3071373"/>
              <a:ext cx="2747868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base/…../calc/</a:t>
              </a:r>
              <a:r>
                <a:rPr lang="en-US" sz="1400" dirty="0" err="1">
                  <a:latin typeface="+mn-lt"/>
                </a:rPr>
                <a:t>calcPerform.c</a:t>
              </a:r>
              <a:endParaRPr lang="en-US" sz="1400" dirty="0">
                <a:latin typeface="+mn-lt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CD19AB0-2D39-D741-8B25-A65637D4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43366" y="3553718"/>
              <a:ext cx="4255837" cy="1670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58E737B-E63E-D344-B674-C1BC76B49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3366" y="3808140"/>
              <a:ext cx="3492317" cy="10607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1600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E9009-66E1-B442-9A57-B845C86D1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Antipodean Example</a:t>
            </a:r>
          </a:p>
        </p:txBody>
      </p:sp>
      <p:pic>
        <p:nvPicPr>
          <p:cNvPr id="5" name="Picture 4" descr="Graphical user interface, text, letter, email&#10;&#10;Description automatically generated">
            <a:extLst>
              <a:ext uri="{FF2B5EF4-FFF2-40B4-BE49-F238E27FC236}">
                <a16:creationId xmlns:a16="http://schemas.microsoft.com/office/drawing/2014/main" id="{BEEF7EF7-8EDB-C540-811A-270269589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" y="1126943"/>
            <a:ext cx="9406796" cy="558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6843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DF6224EF-88D5-4546-A277-18306D859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1950" y="166688"/>
            <a:ext cx="8775700" cy="75713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Australian Square Kilometre Array Pathfinder</a:t>
            </a:r>
            <a:br>
              <a:rPr lang="en-US" altLang="en-US" sz="2400">
                <a:ea typeface="ＭＳ Ｐゴシック" panose="020B0600070205080204" pitchFamily="34" charset="-128"/>
              </a:rPr>
            </a:br>
            <a:r>
              <a:rPr lang="en-US" altLang="en-US" sz="2400">
                <a:ea typeface="ＭＳ Ｐゴシック" panose="020B0600070205080204" pitchFamily="34" charset="-128"/>
              </a:rPr>
              <a:t>(ASKAP), Oct. 5, 2012</a:t>
            </a: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84611146-6697-934F-98FB-8035F1193E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" b="7127"/>
          <a:stretch>
            <a:fillRect/>
          </a:stretch>
        </p:blipFill>
        <p:spPr>
          <a:xfrm>
            <a:off x="1544638" y="977900"/>
            <a:ext cx="9123362" cy="5118100"/>
          </a:xfrm>
        </p:spPr>
      </p:pic>
      <p:sp>
        <p:nvSpPr>
          <p:cNvPr id="20483" name="TextBox 4">
            <a:extLst>
              <a:ext uri="{FF2B5EF4-FFF2-40B4-BE49-F238E27FC236}">
                <a16:creationId xmlns:a16="http://schemas.microsoft.com/office/drawing/2014/main" id="{A178AB51-E497-9A49-AB9D-AC79901FC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6415089"/>
            <a:ext cx="673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0" dirty="0">
                <a:solidFill>
                  <a:schemeClr val="tx1"/>
                </a:solidFill>
              </a:rPr>
              <a:t>Juan Guzman, </a:t>
            </a:r>
            <a:r>
              <a:rPr lang="en-US" altLang="en-US" sz="1200" b="0" dirty="0">
                <a:solidFill>
                  <a:schemeClr val="tx1"/>
                </a:solidFill>
                <a:hlinkClick r:id="rId3"/>
              </a:rPr>
              <a:t>http://www.aps.anl.gov/epics/tech-talk/2012/msg02113.php</a:t>
            </a:r>
            <a:endParaRPr lang="en-US" altLang="en-US" sz="12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C0A0081C-D511-8243-9501-4499B4BA7E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8938" y="35174"/>
            <a:ext cx="11430000" cy="53553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ASKAP User Interface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29DC540E-D5F7-9D4F-A0D4-467FF0977D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2962" r="4855" b="7060"/>
          <a:stretch>
            <a:fillRect/>
          </a:stretch>
        </p:blipFill>
        <p:spPr>
          <a:xfrm>
            <a:off x="1538288" y="622300"/>
            <a:ext cx="9131300" cy="5689600"/>
          </a:xfrm>
        </p:spPr>
      </p:pic>
      <p:sp>
        <p:nvSpPr>
          <p:cNvPr id="21507" name="TextBox 4">
            <a:extLst>
              <a:ext uri="{FF2B5EF4-FFF2-40B4-BE49-F238E27FC236}">
                <a16:creationId xmlns:a16="http://schemas.microsoft.com/office/drawing/2014/main" id="{5721EFD1-FA4E-714C-90C7-48FF97F83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6415089"/>
            <a:ext cx="673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  <a:buFont typeface="Symbol" pitchFamily="2" charset="2"/>
              <a:buChar char="·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35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rgbClr val="01673E"/>
              </a:buClr>
              <a:buFont typeface="Symbol" pitchFamily="2" charset="2"/>
              <a:buChar char="·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Arial" panose="020B0604020202020204" pitchFamily="34" charset="0"/>
              <a:buChar char="–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2" charset="2"/>
              <a:buChar char="·"/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</a:rPr>
              <a:t>Juan Guzman, </a:t>
            </a:r>
            <a:r>
              <a:rPr lang="en-US" altLang="en-US" sz="1200" b="0">
                <a:solidFill>
                  <a:schemeClr val="tx1"/>
                </a:solidFill>
                <a:hlinkClick r:id="rId3"/>
              </a:rPr>
              <a:t>http://www.aps.anl.gov/epics/tech-talk/2012/msg02113.php</a:t>
            </a:r>
            <a:endParaRPr lang="en-US" altLang="en-US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HardwareMonitorControlOPI-Image.png" descr="file:///C:\Users\pricardofc\Pictures\CSStudio-UserManual-OPI-Image\HardwareMonitorControlOPI-Image.png">
            <a:extLst>
              <a:ext uri="{FF2B5EF4-FFF2-40B4-BE49-F238E27FC236}">
                <a16:creationId xmlns:a16="http://schemas.microsoft.com/office/drawing/2014/main" id="{2C7747BD-226E-774F-B131-0EE274300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54063"/>
            <a:ext cx="573087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StateMachinePlOperOPI-Image.png" descr="file:///C:\Users\pricardofc\Pictures\CSStudio-UserManual-OPI-Image\StateMachinePlOperOPI-Image.png">
            <a:extLst>
              <a:ext uri="{FF2B5EF4-FFF2-40B4-BE49-F238E27FC236}">
                <a16:creationId xmlns:a16="http://schemas.microsoft.com/office/drawing/2014/main" id="{4A6B2F9B-7B86-914F-ABCB-4A141363F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1905000"/>
            <a:ext cx="72199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>
            <a:extLst>
              <a:ext uri="{FF2B5EF4-FFF2-40B4-BE49-F238E27FC236}">
                <a16:creationId xmlns:a16="http://schemas.microsoft.com/office/drawing/2014/main" id="{D92FD6D8-FB73-FD4D-AAFE-624CFA1A45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01BBE-A2E7-2742-9475-50B6459C1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89" y="130176"/>
            <a:ext cx="2784475" cy="7842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ITER-FPSC-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vBetaVersionPanelsOPI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UserManual.doc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Nadine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Utzel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2011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D47A36E0-04C1-4044-B870-61CDE3B33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55032"/>
            <a:ext cx="11430000" cy="53553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ORNL HFIR CG-1D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EC8DBCB1-B09A-F844-AF01-87048DE900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62363" y="6246813"/>
            <a:ext cx="6426200" cy="4953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srgbClr val="7F7F7F"/>
                </a:solidFill>
                <a:ea typeface="ＭＳ Ｐゴシック" panose="020B0600070205080204" pitchFamily="34" charset="-128"/>
              </a:rPr>
              <a:t>First EPICS/CSS operation with beam, 2013</a:t>
            </a:r>
          </a:p>
        </p:txBody>
      </p:sp>
      <p:pic>
        <p:nvPicPr>
          <p:cNvPr id="23555" name="Picture 3" descr="CG-1D First Scan.png">
            <a:extLst>
              <a:ext uri="{FF2B5EF4-FFF2-40B4-BE49-F238E27FC236}">
                <a16:creationId xmlns:a16="http://schemas.microsoft.com/office/drawing/2014/main" id="{14F8BD1D-97DC-F54F-8089-B63C889D8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90563"/>
            <a:ext cx="9144000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ABC137-F478-48AF-94F1-527234D6D2C9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2F5672A-8E48-4F2B-AFFD-06832CDC34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1B16D9-2895-4E60-B926-D3761C9FEA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1164</Words>
  <Application>Microsoft Office PowerPoint</Application>
  <PresentationFormat>Widescreen</PresentationFormat>
  <Paragraphs>183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ＭＳ Ｐゴシック</vt:lpstr>
      <vt:lpstr>Arial</vt:lpstr>
      <vt:lpstr>Arial Black</vt:lpstr>
      <vt:lpstr>Arial Narrow</vt:lpstr>
      <vt:lpstr>Century Gothic</vt:lpstr>
      <vt:lpstr>Courier New</vt:lpstr>
      <vt:lpstr>Symbol</vt:lpstr>
      <vt:lpstr>Times New Roman</vt:lpstr>
      <vt:lpstr>ORNL</vt:lpstr>
      <vt:lpstr>Experimental Physics and Industrial Control System Overview</vt:lpstr>
      <vt:lpstr>What EPICS looks like</vt:lpstr>
      <vt:lpstr>Elec.Eng. Perspective</vt:lpstr>
      <vt:lpstr>Experimental Physics and Industrial Control System</vt:lpstr>
      <vt:lpstr>Antipodean Example</vt:lpstr>
      <vt:lpstr>Australian Square Kilometre Array Pathfinder (ASKAP), Oct. 5, 2012</vt:lpstr>
      <vt:lpstr>ASKAP User Interface</vt:lpstr>
      <vt:lpstr>ITER</vt:lpstr>
      <vt:lpstr>ORNL HFIR CG-1D</vt:lpstr>
      <vt:lpstr>ORNL SNS Beam Lines</vt:lpstr>
      <vt:lpstr>EPICS is not…</vt:lpstr>
      <vt:lpstr>EPICS is a Collaboration</vt:lpstr>
      <vt:lpstr>https://epics-controls.org Meetings</vt:lpstr>
      <vt:lpstr>EPICS is a Toolkit for distributed control systems</vt:lpstr>
      <vt:lpstr>Distributed</vt:lpstr>
      <vt:lpstr>What an IOC does</vt:lpstr>
      <vt:lpstr>Example: Basic Temperature Control</vt:lpstr>
      <vt:lpstr>Simplistic Code</vt:lpstr>
      <vt:lpstr>That basically works...</vt:lpstr>
      <vt:lpstr>What we omitted</vt:lpstr>
      <vt:lpstr>EPICS 'Database’ for Fishtank</vt:lpstr>
      <vt:lpstr>Some Detail on EPICS 'Records'</vt:lpstr>
      <vt:lpstr>IOC Database</vt:lpstr>
      <vt:lpstr>How fast?</vt:lpstr>
      <vt:lpstr>Example Client: Operator Displays</vt:lpstr>
      <vt:lpstr>EPICS Vocabulary</vt:lpstr>
      <vt:lpstr>Information</vt:lpstr>
      <vt:lpstr>EPICS 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2026-06-15T13:41:10Z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